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Robo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CFAA60-F5AC-485E-9377-A04066BA992A}">
  <a:tblStyle styleId="{58CFAA60-F5AC-485E-9377-A04066BA992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oboto-regular.fntdata"/><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Roboto-italic.fntdata"/><Relationship Id="rId6" Type="http://schemas.openxmlformats.org/officeDocument/2006/relationships/notesMaster" Target="notesMasters/notesMaster1.xml"/><Relationship Id="rId18" Type="http://schemas.openxmlformats.org/officeDocument/2006/relationships/font" Target="fonts/Roboto-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90a676266b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90a676266b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90a676266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90a676266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90a676266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90a676266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90a676266b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90a676266b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90a676266b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90a676266b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90a676266b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90a676266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90a676266b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90a676266b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90a676266b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90a676266b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90a676266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90a676266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14100" y="26825"/>
            <a:ext cx="9144000" cy="507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5" name="Google Shape;55;p13"/>
          <p:cNvSpPr txBox="1"/>
          <p:nvPr/>
        </p:nvSpPr>
        <p:spPr>
          <a:xfrm>
            <a:off x="1209175" y="2263950"/>
            <a:ext cx="54843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accent1"/>
                </a:solidFill>
              </a:rPr>
              <a:t>[reporting period] </a:t>
            </a:r>
            <a:endParaRPr b="1">
              <a:solidFill>
                <a:schemeClr val="accent1"/>
              </a:solidFill>
            </a:endParaRPr>
          </a:p>
          <a:p>
            <a:pPr indent="0" lvl="0" marL="0" rtl="0" algn="l">
              <a:spcBef>
                <a:spcPts val="0"/>
              </a:spcBef>
              <a:spcAft>
                <a:spcPts val="0"/>
              </a:spcAft>
              <a:buNone/>
            </a:pPr>
            <a:r>
              <a:t/>
            </a:r>
            <a:endParaRPr b="1">
              <a:solidFill>
                <a:schemeClr val="accent1"/>
              </a:solidFill>
            </a:endParaRPr>
          </a:p>
          <a:p>
            <a:pPr indent="0" lvl="0" marL="0" rtl="0" algn="l">
              <a:spcBef>
                <a:spcPts val="0"/>
              </a:spcBef>
              <a:spcAft>
                <a:spcPts val="0"/>
              </a:spcAft>
              <a:buNone/>
            </a:pPr>
            <a:r>
              <a:rPr lang="en"/>
              <a:t>Environmental, Social, and Governance Report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solidFill>
                  <a:schemeClr val="accent1"/>
                </a:solidFill>
              </a:rPr>
              <a:t>[business name]</a:t>
            </a:r>
            <a:endParaRPr b="1">
              <a:solidFill>
                <a:schemeClr val="accent1"/>
              </a:solidFill>
            </a:endParaRPr>
          </a:p>
        </p:txBody>
      </p:sp>
      <p:sp>
        <p:nvSpPr>
          <p:cNvPr id="56" name="Google Shape;56;p13"/>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58" name="Google Shape;58;p13"/>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59" name="Google Shape;59;p13"/>
          <p:cNvSpPr/>
          <p:nvPr/>
        </p:nvSpPr>
        <p:spPr>
          <a:xfrm>
            <a:off x="2305125" y="174000"/>
            <a:ext cx="6333300" cy="20229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NOTE TO DESIGNER</a:t>
            </a:r>
            <a:endParaRPr b="1" sz="1000"/>
          </a:p>
          <a:p>
            <a:pPr indent="0" lvl="0" marL="0" rtl="0" algn="ctr">
              <a:spcBef>
                <a:spcPts val="0"/>
              </a:spcBef>
              <a:spcAft>
                <a:spcPts val="0"/>
              </a:spcAft>
              <a:buNone/>
            </a:pPr>
            <a:r>
              <a:t/>
            </a:r>
            <a:endParaRPr sz="1000"/>
          </a:p>
          <a:p>
            <a:pPr indent="-292100" lvl="0" marL="457200" rtl="0" algn="l">
              <a:spcBef>
                <a:spcPts val="0"/>
              </a:spcBef>
              <a:spcAft>
                <a:spcPts val="0"/>
              </a:spcAft>
              <a:buSzPts val="1000"/>
              <a:buAutoNum type="arabicPeriod"/>
            </a:pPr>
            <a:r>
              <a:rPr lang="en" sz="1000"/>
              <a:t>Anywhere you see </a:t>
            </a:r>
            <a:r>
              <a:rPr b="1" lang="en" sz="1000">
                <a:solidFill>
                  <a:schemeClr val="accent1"/>
                </a:solidFill>
              </a:rPr>
              <a:t>[something formatted like this]</a:t>
            </a:r>
            <a:r>
              <a:rPr lang="en" sz="1000"/>
              <a:t>, the actual copy/logo will be inserted dynamically. </a:t>
            </a:r>
            <a:r>
              <a:rPr lang="en" sz="1000"/>
              <a:t>You</a:t>
            </a:r>
            <a:r>
              <a:rPr lang="en" sz="1000"/>
              <a:t> can leave those placeholders in, but it’s not necessary. </a:t>
            </a:r>
            <a:endParaRPr sz="1000"/>
          </a:p>
          <a:p>
            <a:pPr indent="-292100" lvl="0" marL="457200" rtl="0" algn="l">
              <a:spcBef>
                <a:spcPts val="0"/>
              </a:spcBef>
              <a:spcAft>
                <a:spcPts val="0"/>
              </a:spcAft>
              <a:buSzPts val="1000"/>
              <a:buAutoNum type="arabicPeriod"/>
            </a:pPr>
            <a:r>
              <a:rPr lang="en" sz="1000"/>
              <a:t>In some cases, I used </a:t>
            </a:r>
            <a:r>
              <a:rPr lang="en" sz="1000">
                <a:highlight>
                  <a:srgbClr val="FFFF00"/>
                </a:highlight>
              </a:rPr>
              <a:t>yellow notes</a:t>
            </a:r>
            <a:r>
              <a:rPr lang="en" sz="1000"/>
              <a:t> to indicate how many characters to expect, so you know what do design for. Obviously those yellow notes do not belong in the final deck.</a:t>
            </a:r>
            <a:endParaRPr sz="1000"/>
          </a:p>
          <a:p>
            <a:pPr indent="-292100" lvl="0" marL="457200" rtl="0" algn="l">
              <a:spcBef>
                <a:spcPts val="0"/>
              </a:spcBef>
              <a:spcAft>
                <a:spcPts val="0"/>
              </a:spcAft>
              <a:buSzPts val="1000"/>
              <a:buAutoNum type="arabicPeriod"/>
            </a:pPr>
            <a:r>
              <a:rPr lang="en" sz="1000"/>
              <a:t>Lastly, there are </a:t>
            </a:r>
            <a:r>
              <a:rPr lang="en" sz="1000">
                <a:highlight>
                  <a:srgbClr val="C9DAF8"/>
                </a:highlight>
              </a:rPr>
              <a:t>blue areas</a:t>
            </a:r>
            <a:r>
              <a:rPr lang="en" sz="1000"/>
              <a:t> </a:t>
            </a:r>
            <a:r>
              <a:rPr lang="en" sz="1000"/>
              <a:t>with placeholders that say something like </a:t>
            </a:r>
            <a:r>
              <a:rPr b="1" lang="en" sz="1000">
                <a:solidFill>
                  <a:schemeClr val="accent1"/>
                </a:solidFill>
              </a:rPr>
              <a:t>[Paragraph of text between 0 and 1000 characters]</a:t>
            </a:r>
            <a:r>
              <a:rPr lang="en" sz="1000"/>
              <a:t>. I would like to ask your help to come up with a design that works well when there is text, but also doesn’t look weird when there is nothing in that space (for that reason, I didn’t add headers)</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Lastly: I know I’m a terrible designer myself so please do not take the placement of copy, tables, illustrations etc. as specific guidance. I’m very open to your suggestions.</a:t>
            </a:r>
            <a:endParaRPr sz="1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2"/>
          <p:cNvSpPr/>
          <p:nvPr/>
        </p:nvSpPr>
        <p:spPr>
          <a:xfrm flipH="1">
            <a:off x="6283750" y="-5457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8" name="Google Shape;198;p22"/>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99" name="Google Shape;199;p22"/>
          <p:cNvSpPr txBox="1"/>
          <p:nvPr/>
        </p:nvSpPr>
        <p:spPr>
          <a:xfrm>
            <a:off x="542775" y="571400"/>
            <a:ext cx="4289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Appendix</a:t>
            </a:r>
            <a:endParaRPr/>
          </a:p>
          <a:p>
            <a:pPr indent="0" lvl="0" marL="0" rtl="0" algn="l">
              <a:spcBef>
                <a:spcPts val="0"/>
              </a:spcBef>
              <a:spcAft>
                <a:spcPts val="0"/>
              </a:spcAft>
              <a:buNone/>
            </a:pPr>
            <a:r>
              <a:rPr lang="en"/>
              <a:t>CO₂ emission assessment</a:t>
            </a:r>
            <a:endParaRPr/>
          </a:p>
        </p:txBody>
      </p:sp>
      <p:sp>
        <p:nvSpPr>
          <p:cNvPr id="200" name="Google Shape;200;p22"/>
          <p:cNvSpPr txBox="1"/>
          <p:nvPr/>
        </p:nvSpPr>
        <p:spPr>
          <a:xfrm>
            <a:off x="1973300" y="1132325"/>
            <a:ext cx="4227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800"/>
              <a:t>These values are empty if the assessment was completed using different means.</a:t>
            </a:r>
            <a:endParaRPr i="1" sz="800"/>
          </a:p>
        </p:txBody>
      </p:sp>
      <p:graphicFrame>
        <p:nvGraphicFramePr>
          <p:cNvPr id="201" name="Google Shape;201;p22"/>
          <p:cNvGraphicFramePr/>
          <p:nvPr/>
        </p:nvGraphicFramePr>
        <p:xfrm>
          <a:off x="542775" y="2133925"/>
          <a:ext cx="3000000" cy="3000000"/>
        </p:xfrm>
        <a:graphic>
          <a:graphicData uri="http://schemas.openxmlformats.org/drawingml/2006/table">
            <a:tbl>
              <a:tblPr>
                <a:noFill/>
                <a:tableStyleId>{58CFAA60-F5AC-485E-9377-A04066BA992A}</a:tableStyleId>
              </a:tblPr>
              <a:tblGrid>
                <a:gridCol w="1397075"/>
                <a:gridCol w="739825"/>
              </a:tblGrid>
              <a:tr h="247200">
                <a:tc>
                  <a:txBody>
                    <a:bodyPr/>
                    <a:lstStyle/>
                    <a:p>
                      <a:pPr indent="0" lvl="0" marL="0" rtl="0" algn="l">
                        <a:spcBef>
                          <a:spcPts val="0"/>
                        </a:spcBef>
                        <a:spcAft>
                          <a:spcPts val="0"/>
                        </a:spcAft>
                        <a:buNone/>
                      </a:pPr>
                      <a:r>
                        <a:rPr b="1" lang="en" sz="700"/>
                        <a:t>Fuel type</a:t>
                      </a:r>
                      <a:endParaRPr b="1" sz="700"/>
                    </a:p>
                  </a:txBody>
                  <a:tcPr marT="91425" marB="91425" marR="91425" marL="91425">
                    <a:solidFill>
                      <a:srgbClr val="F3F3F3"/>
                    </a:solidFill>
                  </a:tcPr>
                </a:tc>
                <a:tc>
                  <a:txBody>
                    <a:bodyPr/>
                    <a:lstStyle/>
                    <a:p>
                      <a:pPr indent="0" lvl="0" marL="0" rtl="0" algn="l">
                        <a:spcBef>
                          <a:spcPts val="0"/>
                        </a:spcBef>
                        <a:spcAft>
                          <a:spcPts val="0"/>
                        </a:spcAft>
                        <a:buNone/>
                      </a:pPr>
                      <a:r>
                        <a:rPr b="1" lang="en" sz="700"/>
                        <a:t>Liters</a:t>
                      </a:r>
                      <a:endParaRPr b="1" sz="700"/>
                    </a:p>
                  </a:txBody>
                  <a:tcPr marT="91425" marB="91425" marR="91425" marL="91425">
                    <a:solidFill>
                      <a:srgbClr val="F3F3F3"/>
                    </a:solidFill>
                  </a:tcPr>
                </a:tc>
              </a:tr>
              <a:tr h="247200">
                <a:tc>
                  <a:txBody>
                    <a:bodyPr/>
                    <a:lstStyle/>
                    <a:p>
                      <a:pPr indent="0" lvl="0" marL="0" rtl="0" algn="l">
                        <a:spcBef>
                          <a:spcPts val="0"/>
                        </a:spcBef>
                        <a:spcAft>
                          <a:spcPts val="0"/>
                        </a:spcAft>
                        <a:buNone/>
                      </a:pPr>
                      <a:r>
                        <a:rPr lang="en" sz="700"/>
                        <a:t>Petrol</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7200">
                <a:tc>
                  <a:txBody>
                    <a:bodyPr/>
                    <a:lstStyle/>
                    <a:p>
                      <a:pPr indent="0" lvl="0" marL="0" rtl="0" algn="l">
                        <a:spcBef>
                          <a:spcPts val="0"/>
                        </a:spcBef>
                        <a:spcAft>
                          <a:spcPts val="0"/>
                        </a:spcAft>
                        <a:buNone/>
                      </a:pPr>
                      <a:r>
                        <a:rPr lang="en" sz="700"/>
                        <a:t>Diesel</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7200">
                <a:tc>
                  <a:txBody>
                    <a:bodyPr/>
                    <a:lstStyle/>
                    <a:p>
                      <a:pPr indent="0" lvl="0" marL="0" rtl="0" algn="l">
                        <a:spcBef>
                          <a:spcPts val="0"/>
                        </a:spcBef>
                        <a:spcAft>
                          <a:spcPts val="0"/>
                        </a:spcAft>
                        <a:buNone/>
                      </a:pPr>
                      <a:r>
                        <a:rPr lang="en" sz="700"/>
                        <a:t>LPG</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7200">
                <a:tc>
                  <a:txBody>
                    <a:bodyPr/>
                    <a:lstStyle/>
                    <a:p>
                      <a:pPr indent="0" lvl="0" marL="0" rtl="0" algn="l">
                        <a:spcBef>
                          <a:spcPts val="0"/>
                        </a:spcBef>
                        <a:spcAft>
                          <a:spcPts val="0"/>
                        </a:spcAft>
                        <a:buNone/>
                      </a:pPr>
                      <a:r>
                        <a:rPr lang="en" sz="700"/>
                        <a:t>CNG</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202" name="Google Shape;202;p22"/>
          <p:cNvSpPr txBox="1"/>
          <p:nvPr/>
        </p:nvSpPr>
        <p:spPr>
          <a:xfrm>
            <a:off x="542775" y="1581325"/>
            <a:ext cx="2219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Fuel consumed by company-owned or company-leased vehicles</a:t>
            </a:r>
            <a:endParaRPr sz="1200"/>
          </a:p>
        </p:txBody>
      </p:sp>
      <p:graphicFrame>
        <p:nvGraphicFramePr>
          <p:cNvPr id="203" name="Google Shape;203;p22"/>
          <p:cNvGraphicFramePr/>
          <p:nvPr/>
        </p:nvGraphicFramePr>
        <p:xfrm>
          <a:off x="3080250" y="2133913"/>
          <a:ext cx="3000000" cy="3000000"/>
        </p:xfrm>
        <a:graphic>
          <a:graphicData uri="http://schemas.openxmlformats.org/drawingml/2006/table">
            <a:tbl>
              <a:tblPr>
                <a:noFill/>
                <a:tableStyleId>{58CFAA60-F5AC-485E-9377-A04066BA992A}</a:tableStyleId>
              </a:tblPr>
              <a:tblGrid>
                <a:gridCol w="1397075"/>
                <a:gridCol w="739825"/>
              </a:tblGrid>
              <a:tr h="246950">
                <a:tc>
                  <a:txBody>
                    <a:bodyPr/>
                    <a:lstStyle/>
                    <a:p>
                      <a:pPr indent="0" lvl="0" marL="0" rtl="0" algn="l">
                        <a:spcBef>
                          <a:spcPts val="0"/>
                        </a:spcBef>
                        <a:spcAft>
                          <a:spcPts val="0"/>
                        </a:spcAft>
                        <a:buNone/>
                      </a:pPr>
                      <a:r>
                        <a:rPr b="1" lang="en" sz="700"/>
                        <a:t>Transportation type</a:t>
                      </a:r>
                      <a:endParaRPr b="1" sz="700"/>
                    </a:p>
                  </a:txBody>
                  <a:tcPr marT="91425" marB="91425" marR="91425" marL="91425">
                    <a:solidFill>
                      <a:srgbClr val="F3F3F3"/>
                    </a:solidFill>
                  </a:tcPr>
                </a:tc>
                <a:tc>
                  <a:txBody>
                    <a:bodyPr/>
                    <a:lstStyle/>
                    <a:p>
                      <a:pPr indent="0" lvl="0" marL="0" rtl="0" algn="l">
                        <a:spcBef>
                          <a:spcPts val="0"/>
                        </a:spcBef>
                        <a:spcAft>
                          <a:spcPts val="0"/>
                        </a:spcAft>
                        <a:buNone/>
                      </a:pPr>
                      <a:r>
                        <a:rPr b="1" lang="en" sz="700"/>
                        <a:t>Kilometers</a:t>
                      </a:r>
                      <a:endParaRPr b="1" sz="700"/>
                    </a:p>
                  </a:txBody>
                  <a:tcPr marT="91425" marB="91425" marR="91425" marL="91425">
                    <a:solidFill>
                      <a:srgbClr val="F3F3F3"/>
                    </a:solidFill>
                  </a:tcPr>
                </a:tc>
              </a:tr>
              <a:tr h="246950">
                <a:tc>
                  <a:txBody>
                    <a:bodyPr/>
                    <a:lstStyle/>
                    <a:p>
                      <a:pPr indent="0" lvl="0" marL="0" rtl="0" algn="l">
                        <a:spcBef>
                          <a:spcPts val="0"/>
                        </a:spcBef>
                        <a:spcAft>
                          <a:spcPts val="0"/>
                        </a:spcAft>
                        <a:buNone/>
                      </a:pPr>
                      <a:r>
                        <a:rPr lang="en" sz="700"/>
                        <a:t>Local or regional bus</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Long distance bus</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Local or regional train</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Long distance train</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Tram</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Underground (subway)</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46950">
                <a:tc>
                  <a:txBody>
                    <a:bodyPr/>
                    <a:lstStyle/>
                    <a:p>
                      <a:pPr indent="0" lvl="0" marL="0" rtl="0" algn="l">
                        <a:spcBef>
                          <a:spcPts val="0"/>
                        </a:spcBef>
                        <a:spcAft>
                          <a:spcPts val="0"/>
                        </a:spcAft>
                        <a:buNone/>
                      </a:pPr>
                      <a:r>
                        <a:rPr lang="en" sz="700"/>
                        <a:t>Taxi</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204" name="Google Shape;204;p22"/>
          <p:cNvSpPr txBox="1"/>
          <p:nvPr/>
        </p:nvSpPr>
        <p:spPr>
          <a:xfrm>
            <a:off x="3080250" y="1581313"/>
            <a:ext cx="2219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Public transportation kilometers driven for business purposes</a:t>
            </a:r>
            <a:endParaRPr sz="900"/>
          </a:p>
        </p:txBody>
      </p:sp>
      <p:graphicFrame>
        <p:nvGraphicFramePr>
          <p:cNvPr id="205" name="Google Shape;205;p22"/>
          <p:cNvGraphicFramePr/>
          <p:nvPr/>
        </p:nvGraphicFramePr>
        <p:xfrm>
          <a:off x="542775" y="3923038"/>
          <a:ext cx="3000000" cy="3000000"/>
        </p:xfrm>
        <a:graphic>
          <a:graphicData uri="http://schemas.openxmlformats.org/drawingml/2006/table">
            <a:tbl>
              <a:tblPr>
                <a:noFill/>
                <a:tableStyleId>{58CFAA60-F5AC-485E-9377-A04066BA992A}</a:tableStyleId>
              </a:tblPr>
              <a:tblGrid>
                <a:gridCol w="1397075"/>
                <a:gridCol w="739825"/>
              </a:tblGrid>
              <a:tr h="292975">
                <a:tc>
                  <a:txBody>
                    <a:bodyPr/>
                    <a:lstStyle/>
                    <a:p>
                      <a:pPr indent="0" lvl="0" marL="0" rtl="0" algn="l">
                        <a:spcBef>
                          <a:spcPts val="0"/>
                        </a:spcBef>
                        <a:spcAft>
                          <a:spcPts val="0"/>
                        </a:spcAft>
                        <a:buNone/>
                      </a:pPr>
                      <a:r>
                        <a:rPr b="1" lang="en" sz="700"/>
                        <a:t>Transportation type</a:t>
                      </a:r>
                      <a:endParaRPr b="1" sz="700"/>
                    </a:p>
                  </a:txBody>
                  <a:tcPr marT="91425" marB="91425" marR="91425" marL="91425">
                    <a:solidFill>
                      <a:srgbClr val="F3F3F3"/>
                    </a:solidFill>
                  </a:tcPr>
                </a:tc>
                <a:tc>
                  <a:txBody>
                    <a:bodyPr/>
                    <a:lstStyle/>
                    <a:p>
                      <a:pPr indent="0" lvl="0" marL="0" rtl="0" algn="l">
                        <a:spcBef>
                          <a:spcPts val="0"/>
                        </a:spcBef>
                        <a:spcAft>
                          <a:spcPts val="0"/>
                        </a:spcAft>
                        <a:buNone/>
                      </a:pPr>
                      <a:r>
                        <a:rPr b="1" lang="en" sz="700"/>
                        <a:t>Metric tons of CO₂e</a:t>
                      </a:r>
                      <a:endParaRPr b="1" sz="700"/>
                    </a:p>
                  </a:txBody>
                  <a:tcPr marT="91425" marB="91425" marR="91425" marL="91425">
                    <a:solidFill>
                      <a:srgbClr val="F3F3F3"/>
                    </a:solidFill>
                  </a:tcPr>
                </a:tc>
              </a:tr>
              <a:tr h="292975">
                <a:tc>
                  <a:txBody>
                    <a:bodyPr/>
                    <a:lstStyle/>
                    <a:p>
                      <a:pPr indent="0" lvl="0" marL="0" rtl="0" algn="l">
                        <a:spcBef>
                          <a:spcPts val="0"/>
                        </a:spcBef>
                        <a:spcAft>
                          <a:spcPts val="0"/>
                        </a:spcAft>
                        <a:buNone/>
                      </a:pPr>
                      <a:r>
                        <a:rPr lang="en" sz="700"/>
                        <a:t>Air</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206" name="Google Shape;206;p22"/>
          <p:cNvSpPr txBox="1"/>
          <p:nvPr/>
        </p:nvSpPr>
        <p:spPr>
          <a:xfrm>
            <a:off x="542775" y="3642971"/>
            <a:ext cx="22197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Air travel for business purposes</a:t>
            </a:r>
            <a:endParaRPr sz="900"/>
          </a:p>
        </p:txBody>
      </p:sp>
      <p:sp>
        <p:nvSpPr>
          <p:cNvPr id="207" name="Google Shape;207;p22"/>
          <p:cNvSpPr txBox="1"/>
          <p:nvPr/>
        </p:nvSpPr>
        <p:spPr>
          <a:xfrm>
            <a:off x="5781300" y="1581325"/>
            <a:ext cx="22197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Other metrics:</a:t>
            </a:r>
            <a:endParaRPr sz="1200"/>
          </a:p>
        </p:txBody>
      </p:sp>
      <p:graphicFrame>
        <p:nvGraphicFramePr>
          <p:cNvPr id="208" name="Google Shape;208;p22"/>
          <p:cNvGraphicFramePr/>
          <p:nvPr/>
        </p:nvGraphicFramePr>
        <p:xfrm>
          <a:off x="5822700" y="2133925"/>
          <a:ext cx="3000000" cy="3000000"/>
        </p:xfrm>
        <a:graphic>
          <a:graphicData uri="http://schemas.openxmlformats.org/drawingml/2006/table">
            <a:tbl>
              <a:tblPr>
                <a:noFill/>
                <a:tableStyleId>{58CFAA60-F5AC-485E-9377-A04066BA992A}</a:tableStyleId>
              </a:tblPr>
              <a:tblGrid>
                <a:gridCol w="1397075"/>
                <a:gridCol w="739825"/>
              </a:tblGrid>
              <a:tr h="377850">
                <a:tc>
                  <a:txBody>
                    <a:bodyPr/>
                    <a:lstStyle/>
                    <a:p>
                      <a:pPr indent="0" lvl="0" marL="0" rtl="0" algn="l">
                        <a:spcBef>
                          <a:spcPts val="0"/>
                        </a:spcBef>
                        <a:spcAft>
                          <a:spcPts val="0"/>
                        </a:spcAft>
                        <a:buNone/>
                      </a:pPr>
                      <a:r>
                        <a:rPr lang="en" sz="700"/>
                        <a:t>Total number of employees (FTE)</a:t>
                      </a:r>
                      <a:endParaRPr sz="7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700">
                          <a:solidFill>
                            <a:schemeClr val="accent1"/>
                          </a:solidFill>
                        </a:rPr>
                        <a:t>[input]</a:t>
                      </a:r>
                      <a:endParaRPr sz="700">
                        <a:solidFill>
                          <a:schemeClr val="dk1"/>
                        </a:solidFill>
                      </a:endParaRPr>
                    </a:p>
                    <a:p>
                      <a:pPr indent="0" lvl="0" marL="0" rtl="0" algn="l">
                        <a:spcBef>
                          <a:spcPts val="0"/>
                        </a:spcBef>
                        <a:spcAft>
                          <a:spcPts val="0"/>
                        </a:spcAft>
                        <a:buNone/>
                      </a:pPr>
                      <a:r>
                        <a:t/>
                      </a:r>
                      <a:endParaRPr sz="700"/>
                    </a:p>
                  </a:txBody>
                  <a:tcPr marT="91425" marB="91425" marR="91425" marL="91425"/>
                </a:tc>
              </a:tr>
              <a:tr h="247200">
                <a:tc>
                  <a:txBody>
                    <a:bodyPr/>
                    <a:lstStyle/>
                    <a:p>
                      <a:pPr indent="0" lvl="0" marL="0" rtl="0" algn="l">
                        <a:spcBef>
                          <a:spcPts val="0"/>
                        </a:spcBef>
                        <a:spcAft>
                          <a:spcPts val="0"/>
                        </a:spcAft>
                        <a:buNone/>
                      </a:pPr>
                      <a:r>
                        <a:rPr lang="en" sz="700"/>
                        <a:t>Countries of operation</a:t>
                      </a:r>
                      <a:endParaRPr sz="700"/>
                    </a:p>
                  </a:txBody>
                  <a:tcPr marT="91425" marB="91425" marR="91425" marL="91425"/>
                </a:tc>
                <a:tc>
                  <a:txBody>
                    <a:bodyPr/>
                    <a:lstStyle/>
                    <a:p>
                      <a:pPr indent="0" lvl="0" marL="0" rtl="0" algn="l">
                        <a:spcBef>
                          <a:spcPts val="0"/>
                        </a:spcBef>
                        <a:spcAft>
                          <a:spcPts val="0"/>
                        </a:spcAft>
                        <a:buNone/>
                      </a:pPr>
                      <a:r>
                        <a:t/>
                      </a:r>
                      <a:endParaRPr sz="700"/>
                    </a:p>
                  </a:txBody>
                  <a:tcPr marT="91425" marB="91425" marR="91425" marL="91425"/>
                </a:tc>
              </a:tr>
              <a:tr h="247200">
                <a:tc gridSpan="2">
                  <a:txBody>
                    <a:bodyPr/>
                    <a:lstStyle/>
                    <a:p>
                      <a:pPr indent="0" lvl="0" marL="0" rtl="0" algn="l">
                        <a:spcBef>
                          <a:spcPts val="0"/>
                        </a:spcBef>
                        <a:spcAft>
                          <a:spcPts val="0"/>
                        </a:spcAft>
                        <a:buNone/>
                      </a:pPr>
                      <a:r>
                        <a:rPr b="1" lang="en" sz="700">
                          <a:solidFill>
                            <a:schemeClr val="accent1"/>
                          </a:solidFill>
                        </a:rPr>
                        <a:t>[input]</a:t>
                      </a:r>
                      <a:endParaRPr sz="700">
                        <a:solidFill>
                          <a:schemeClr val="dk1"/>
                        </a:solidFill>
                      </a:endParaRPr>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txBody>
                  <a:tcPr marT="91425" marB="91425" marR="91425" marL="91425"/>
                </a:tc>
                <a:tc hMerge="1"/>
              </a:tr>
            </a:tbl>
          </a:graphicData>
        </a:graphic>
      </p:graphicFrame>
      <p:sp>
        <p:nvSpPr>
          <p:cNvPr id="209" name="Google Shape;209;p22"/>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210" name="Google Shape;210;p22"/>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211" name="Google Shape;211;p22"/>
          <p:cNvSpPr/>
          <p:nvPr/>
        </p:nvSpPr>
        <p:spPr>
          <a:xfrm>
            <a:off x="3205525" y="186175"/>
            <a:ext cx="2485200" cy="494400"/>
          </a:xfrm>
          <a:prstGeom prst="wedgeRectCallout">
            <a:avLst>
              <a:gd fmla="val 19491" name="adj1"/>
              <a:gd fmla="val 128661"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All of these are numbers between 0 and 9.999.999 with the exception of the ‘countries of operation field’</a:t>
            </a:r>
            <a:endParaRPr sz="900"/>
          </a:p>
        </p:txBody>
      </p:sp>
      <p:sp>
        <p:nvSpPr>
          <p:cNvPr id="212" name="Google Shape;212;p22"/>
          <p:cNvSpPr/>
          <p:nvPr/>
        </p:nvSpPr>
        <p:spPr>
          <a:xfrm>
            <a:off x="5967575" y="3246650"/>
            <a:ext cx="1767600" cy="494400"/>
          </a:xfrm>
          <a:prstGeom prst="wedgeRectCallout">
            <a:avLst>
              <a:gd fmla="val -8353" name="adj1"/>
              <a:gd fmla="val -141126"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This field will be anywhere between 5 characters and 150 characters</a:t>
            </a:r>
            <a:endParaRPr sz="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4"/>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66" name="Google Shape;66;p14"/>
          <p:cNvSpPr txBox="1"/>
          <p:nvPr/>
        </p:nvSpPr>
        <p:spPr>
          <a:xfrm>
            <a:off x="542775" y="8000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Introduction</a:t>
            </a:r>
            <a:endParaRPr/>
          </a:p>
        </p:txBody>
      </p:sp>
      <p:sp>
        <p:nvSpPr>
          <p:cNvPr id="67" name="Google Shape;67;p14"/>
          <p:cNvSpPr txBox="1"/>
          <p:nvPr/>
        </p:nvSpPr>
        <p:spPr>
          <a:xfrm>
            <a:off x="762450" y="1238925"/>
            <a:ext cx="4777500" cy="29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Dear reader,</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We are pleased to present our annual ESG report, outlining our commitment and progress on key environmental, social and governance priorities. As a responsible business, we understand our obligation to consider our environmental and social impacts.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This annual ESG report summarises our commitment to sustainability across our operations. Through data-driven insights, we have focused our strategy on material issues from carbon emissions to ethical conduct. While progress has been made, opportunities to improve remain.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We will continue to embed responsible practices through collaboration with our stakeholders. Our aim is to drive long-term value creation by upholding the highest standards of integrity, championing diversity and inclusion, and supporting climate action. Though the road ahead is long, we are confident our collective efforts will build a resilient, equitable and sustainable future.</a:t>
            </a:r>
            <a:endParaRPr sz="1000"/>
          </a:p>
          <a:p>
            <a:pPr indent="0" lvl="0" marL="0" rtl="0" algn="l">
              <a:spcBef>
                <a:spcPts val="0"/>
              </a:spcBef>
              <a:spcAft>
                <a:spcPts val="0"/>
              </a:spcAft>
              <a:buNone/>
            </a:pPr>
            <a:r>
              <a:t/>
            </a:r>
            <a:endParaRPr sz="1000"/>
          </a:p>
          <a:p>
            <a:pPr indent="0" lvl="0" marL="0" rtl="0" algn="l">
              <a:spcBef>
                <a:spcPts val="0"/>
              </a:spcBef>
              <a:spcAft>
                <a:spcPts val="0"/>
              </a:spcAft>
              <a:buClr>
                <a:schemeClr val="dk1"/>
              </a:buClr>
              <a:buSzPts val="1100"/>
              <a:buFont typeface="Arial"/>
              <a:buNone/>
            </a:pPr>
            <a:r>
              <a:rPr b="1" lang="en" sz="1000">
                <a:solidFill>
                  <a:schemeClr val="accent1"/>
                </a:solidFill>
              </a:rPr>
              <a:t>[full name]</a:t>
            </a:r>
            <a:endParaRPr b="1" sz="1000">
              <a:solidFill>
                <a:schemeClr val="accent1"/>
              </a:solidFill>
            </a:endParaRPr>
          </a:p>
          <a:p>
            <a:pPr indent="0" lvl="0" marL="0" rtl="0" algn="l">
              <a:spcBef>
                <a:spcPts val="0"/>
              </a:spcBef>
              <a:spcAft>
                <a:spcPts val="0"/>
              </a:spcAft>
              <a:buClr>
                <a:schemeClr val="dk1"/>
              </a:buClr>
              <a:buSzPts val="1100"/>
              <a:buFont typeface="Arial"/>
              <a:buNone/>
            </a:pPr>
            <a:r>
              <a:rPr b="1" lang="en" sz="1000">
                <a:solidFill>
                  <a:schemeClr val="accent1"/>
                </a:solidFill>
              </a:rPr>
              <a:t>[business name]</a:t>
            </a:r>
            <a:endParaRPr b="1" sz="1000">
              <a:solidFill>
                <a:schemeClr val="accent1"/>
              </a:solidFill>
            </a:endParaRPr>
          </a:p>
        </p:txBody>
      </p:sp>
      <p:sp>
        <p:nvSpPr>
          <p:cNvPr id="68" name="Google Shape;68;p14"/>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69" name="Google Shape;69;p14"/>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 name="Google Shape;75;p15"/>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76" name="Google Shape;76;p15"/>
          <p:cNvSpPr txBox="1"/>
          <p:nvPr/>
        </p:nvSpPr>
        <p:spPr>
          <a:xfrm>
            <a:off x="542775" y="8762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Relevant reporting frameworks</a:t>
            </a:r>
            <a:endParaRPr/>
          </a:p>
        </p:txBody>
      </p:sp>
      <p:sp>
        <p:nvSpPr>
          <p:cNvPr id="77" name="Google Shape;77;p15"/>
          <p:cNvSpPr txBox="1"/>
          <p:nvPr/>
        </p:nvSpPr>
        <p:spPr>
          <a:xfrm>
            <a:off x="762450" y="1315125"/>
            <a:ext cx="2177700" cy="291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solidFill>
                  <a:srgbClr val="1C1917"/>
                </a:solidFill>
                <a:highlight>
                  <a:srgbClr val="FFFFFF"/>
                </a:highlight>
                <a:latin typeface="Roboto"/>
                <a:ea typeface="Roboto"/>
                <a:cs typeface="Roboto"/>
                <a:sym typeface="Roboto"/>
              </a:rPr>
              <a:t>This report has been prepared in accordance with the latest versions of key voluntary ESG disclosure standards, including the </a:t>
            </a:r>
            <a:r>
              <a:rPr lang="en" sz="900">
                <a:solidFill>
                  <a:srgbClr val="1C1917"/>
                </a:solidFill>
                <a:highlight>
                  <a:schemeClr val="lt1"/>
                </a:highlight>
                <a:latin typeface="Roboto"/>
                <a:ea typeface="Roboto"/>
                <a:cs typeface="Roboto"/>
                <a:sym typeface="Roboto"/>
              </a:rPr>
              <a:t>EU Corporate Sustainability Reporting Directive (CSRD)</a:t>
            </a:r>
            <a:r>
              <a:rPr lang="en" sz="900">
                <a:solidFill>
                  <a:srgbClr val="1C1917"/>
                </a:solidFill>
                <a:highlight>
                  <a:srgbClr val="FFFFFF"/>
                </a:highlight>
                <a:latin typeface="Roboto"/>
                <a:ea typeface="Roboto"/>
                <a:cs typeface="Roboto"/>
                <a:sym typeface="Roboto"/>
              </a:rPr>
              <a:t>, the GHG Protocol Corporate Standard and Corporate Value Chain Standard for greenhouse gas emissions, the Global Reporting Initiative (GRI) Standards, the Science Based Targets initiative (SBTi), and the Sustainability Accounting Standards Board (SASB) Standards.</a:t>
            </a:r>
            <a:endParaRPr sz="900">
              <a:solidFill>
                <a:srgbClr val="1C1917"/>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900">
              <a:solidFill>
                <a:srgbClr val="1C1917"/>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 sz="900">
                <a:solidFill>
                  <a:srgbClr val="1C1917"/>
                </a:solidFill>
                <a:highlight>
                  <a:schemeClr val="lt1"/>
                </a:highlight>
                <a:latin typeface="Roboto"/>
                <a:ea typeface="Roboto"/>
                <a:cs typeface="Roboto"/>
                <a:sym typeface="Roboto"/>
              </a:rPr>
              <a:t>By adhering to the newest versions of these major ESG frameworks, we aim to provide investors and stakeholders with consistent, comparable and reliable sustainability data based on the latest reporting requirements and recommendations.</a:t>
            </a:r>
            <a:endParaRPr sz="900">
              <a:solidFill>
                <a:srgbClr val="1C1917"/>
              </a:solidFill>
              <a:highlight>
                <a:schemeClr val="lt1"/>
              </a:highlight>
              <a:latin typeface="Roboto"/>
              <a:ea typeface="Roboto"/>
              <a:cs typeface="Roboto"/>
              <a:sym typeface="Roboto"/>
            </a:endParaRPr>
          </a:p>
          <a:p>
            <a:pPr indent="0" lvl="0" marL="0" rtl="0" algn="l">
              <a:lnSpc>
                <a:spcPct val="115000"/>
              </a:lnSpc>
              <a:spcBef>
                <a:spcPts val="0"/>
              </a:spcBef>
              <a:spcAft>
                <a:spcPts val="0"/>
              </a:spcAft>
              <a:buNone/>
            </a:pPr>
            <a:r>
              <a:t/>
            </a:r>
            <a:endParaRPr sz="900">
              <a:solidFill>
                <a:srgbClr val="1C1917"/>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900">
              <a:solidFill>
                <a:srgbClr val="1C1917"/>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900">
              <a:solidFill>
                <a:srgbClr val="1C1917"/>
              </a:solidFill>
              <a:highlight>
                <a:srgbClr val="FFFFFF"/>
              </a:highlight>
              <a:latin typeface="Roboto"/>
              <a:ea typeface="Roboto"/>
              <a:cs typeface="Roboto"/>
              <a:sym typeface="Roboto"/>
            </a:endParaRPr>
          </a:p>
        </p:txBody>
      </p:sp>
      <p:sp>
        <p:nvSpPr>
          <p:cNvPr id="78" name="Google Shape;78;p15"/>
          <p:cNvSpPr txBox="1"/>
          <p:nvPr/>
        </p:nvSpPr>
        <p:spPr>
          <a:xfrm>
            <a:off x="3087425" y="2077125"/>
            <a:ext cx="3957000" cy="29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700">
                <a:solidFill>
                  <a:srgbClr val="1C1917"/>
                </a:solidFill>
                <a:highlight>
                  <a:srgbClr val="FFFFFF"/>
                </a:highlight>
                <a:latin typeface="Roboto"/>
                <a:ea typeface="Roboto"/>
                <a:cs typeface="Roboto"/>
                <a:sym typeface="Roboto"/>
              </a:rPr>
              <a:t>EU Corporate Sustainability Reporting Directive (CSRD): The CSRD is an EU regulation that expands sustainability reporting requirements to a wider range of companies, introducing standardized reporting on environmental, social, and governance (ESG) topics to enhance transparency and comparability of corporate sustainability information.</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700">
                <a:solidFill>
                  <a:srgbClr val="1C1917"/>
                </a:solidFill>
                <a:highlight>
                  <a:srgbClr val="FFFFFF"/>
                </a:highlight>
                <a:latin typeface="Roboto"/>
                <a:ea typeface="Roboto"/>
                <a:cs typeface="Roboto"/>
                <a:sym typeface="Roboto"/>
              </a:rPr>
              <a:t>GHG Protocol Corporate Standard and Corporate Value Chain Standard for greenhouse gas emissions: The GHG Protocol standards are internationally recognized guidelines that help companies measure and report their greenhouse gas emissions, with the Corporate Value Chain Standard focusing on emissions throughout a company's entire value chain.</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700">
                <a:solidFill>
                  <a:srgbClr val="1C1917"/>
                </a:solidFill>
                <a:highlight>
                  <a:srgbClr val="FFFFFF"/>
                </a:highlight>
                <a:latin typeface="Roboto"/>
                <a:ea typeface="Roboto"/>
                <a:cs typeface="Roboto"/>
                <a:sym typeface="Roboto"/>
              </a:rPr>
              <a:t>Global Reporting Initiative (GRI) Standards: The GRI Standards are widely used global guidelines for reporting on sustainability topics, offering a comprehensive framework for organizations to disclose their economic, environmental, social, and governance performance.</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700">
                <a:solidFill>
                  <a:srgbClr val="1C1917"/>
                </a:solidFill>
                <a:highlight>
                  <a:srgbClr val="FFFFFF"/>
                </a:highlight>
                <a:latin typeface="Roboto"/>
                <a:ea typeface="Roboto"/>
                <a:cs typeface="Roboto"/>
                <a:sym typeface="Roboto"/>
              </a:rPr>
              <a:t>Science Based Targets initiative (SBTi): SBTi is a collaborative effort to assist companies in setting and achieving ambitious science-based targets to reduce their carbon emissions in line with the goals of the Paris Agreement, helping combat climate change.</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700">
                <a:solidFill>
                  <a:srgbClr val="1C1917"/>
                </a:solidFill>
                <a:highlight>
                  <a:srgbClr val="FFFFFF"/>
                </a:highlight>
                <a:latin typeface="Roboto"/>
                <a:ea typeface="Roboto"/>
                <a:cs typeface="Roboto"/>
                <a:sym typeface="Roboto"/>
              </a:rPr>
              <a:t>Sustainability Accounting Standards Board (SASB) Standards: SASB Standards provide industry-specific sustainability reporting guidelines, enabling companies to disclose financially material ESG information to investors, promoting better decision-making and risk assessment.</a:t>
            </a:r>
            <a:endParaRPr sz="700">
              <a:solidFill>
                <a:srgbClr val="1C1917"/>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700">
              <a:solidFill>
                <a:srgbClr val="1C1917"/>
              </a:solidFill>
              <a:highlight>
                <a:srgbClr val="FFFFFF"/>
              </a:highlight>
              <a:latin typeface="Roboto"/>
              <a:ea typeface="Roboto"/>
              <a:cs typeface="Roboto"/>
              <a:sym typeface="Roboto"/>
            </a:endParaRPr>
          </a:p>
        </p:txBody>
      </p:sp>
      <p:sp>
        <p:nvSpPr>
          <p:cNvPr id="79" name="Google Shape;79;p15"/>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80" name="Google Shape;80;p15"/>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81" name="Google Shape;81;p15"/>
          <p:cNvSpPr/>
          <p:nvPr/>
        </p:nvSpPr>
        <p:spPr>
          <a:xfrm>
            <a:off x="6986425" y="1236038"/>
            <a:ext cx="1425900" cy="615600"/>
          </a:xfrm>
          <a:prstGeom prst="wedgeRectCallout">
            <a:avLst>
              <a:gd fmla="val -100372" name="adj1"/>
              <a:gd fmla="val 6142"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Please see attachment for logos that are relevant for this slide</a:t>
            </a:r>
            <a:endParaRPr sz="900"/>
          </a:p>
        </p:txBody>
      </p:sp>
      <p:sp>
        <p:nvSpPr>
          <p:cNvPr id="82" name="Google Shape;82;p15"/>
          <p:cNvSpPr/>
          <p:nvPr/>
        </p:nvSpPr>
        <p:spPr>
          <a:xfrm>
            <a:off x="3357625" y="1457700"/>
            <a:ext cx="626700" cy="438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logo</a:t>
            </a:r>
            <a:endParaRPr/>
          </a:p>
        </p:txBody>
      </p:sp>
      <p:sp>
        <p:nvSpPr>
          <p:cNvPr id="83" name="Google Shape;83;p15"/>
          <p:cNvSpPr/>
          <p:nvPr/>
        </p:nvSpPr>
        <p:spPr>
          <a:xfrm>
            <a:off x="4087975" y="1457763"/>
            <a:ext cx="626700" cy="438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logo</a:t>
            </a:r>
            <a:endParaRPr/>
          </a:p>
        </p:txBody>
      </p:sp>
      <p:sp>
        <p:nvSpPr>
          <p:cNvPr id="84" name="Google Shape;84;p15"/>
          <p:cNvSpPr/>
          <p:nvPr/>
        </p:nvSpPr>
        <p:spPr>
          <a:xfrm>
            <a:off x="4818325" y="1457763"/>
            <a:ext cx="626700" cy="438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logo</a:t>
            </a:r>
            <a:endParaRPr/>
          </a:p>
        </p:txBody>
      </p:sp>
      <p:sp>
        <p:nvSpPr>
          <p:cNvPr id="85" name="Google Shape;85;p15"/>
          <p:cNvSpPr/>
          <p:nvPr/>
        </p:nvSpPr>
        <p:spPr>
          <a:xfrm>
            <a:off x="5551038" y="1457775"/>
            <a:ext cx="626700" cy="438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logo</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6"/>
          <p:cNvSpPr/>
          <p:nvPr/>
        </p:nvSpPr>
        <p:spPr>
          <a:xfrm flipH="1">
            <a:off x="6283750" y="3264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1" name="Google Shape;91;p16"/>
          <p:cNvSpPr txBox="1"/>
          <p:nvPr/>
        </p:nvSpPr>
        <p:spPr>
          <a:xfrm>
            <a:off x="7396300" y="4129725"/>
            <a:ext cx="156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92" name="Google Shape;92;p16"/>
          <p:cNvSpPr txBox="1"/>
          <p:nvPr/>
        </p:nvSpPr>
        <p:spPr>
          <a:xfrm>
            <a:off x="542775" y="8000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Climate</a:t>
            </a:r>
            <a:endParaRPr/>
          </a:p>
        </p:txBody>
      </p:sp>
      <p:graphicFrame>
        <p:nvGraphicFramePr>
          <p:cNvPr id="93" name="Google Shape;93;p16"/>
          <p:cNvGraphicFramePr/>
          <p:nvPr/>
        </p:nvGraphicFramePr>
        <p:xfrm>
          <a:off x="542775" y="2057725"/>
          <a:ext cx="3000000" cy="3000000"/>
        </p:xfrm>
        <a:graphic>
          <a:graphicData uri="http://schemas.openxmlformats.org/drawingml/2006/table">
            <a:tbl>
              <a:tblPr>
                <a:noFill/>
                <a:tableStyleId>{58CFAA60-F5AC-485E-9377-A04066BA992A}</a:tableStyleId>
              </a:tblPr>
              <a:tblGrid>
                <a:gridCol w="799450"/>
                <a:gridCol w="2295950"/>
              </a:tblGrid>
              <a:tr h="292975">
                <a:tc>
                  <a:txBody>
                    <a:bodyPr/>
                    <a:lstStyle/>
                    <a:p>
                      <a:pPr indent="0" lvl="0" marL="0" rtl="0" algn="l">
                        <a:spcBef>
                          <a:spcPts val="0"/>
                        </a:spcBef>
                        <a:spcAft>
                          <a:spcPts val="0"/>
                        </a:spcAft>
                        <a:buNone/>
                      </a:pPr>
                      <a:r>
                        <a:rPr lang="en" sz="700"/>
                        <a:t>Scope 1</a:t>
                      </a:r>
                      <a:endParaRPr sz="700"/>
                    </a:p>
                  </a:txBody>
                  <a:tcPr marT="91425" marB="91425" marR="91425" marL="91425"/>
                </a:tc>
                <a:tc>
                  <a:txBody>
                    <a:bodyPr/>
                    <a:lstStyle/>
                    <a:p>
                      <a:pPr indent="0" lvl="0" marL="0" rtl="0" algn="l">
                        <a:spcBef>
                          <a:spcPts val="0"/>
                        </a:spcBef>
                        <a:spcAft>
                          <a:spcPts val="0"/>
                        </a:spcAft>
                        <a:buNone/>
                      </a:pPr>
                      <a:r>
                        <a:rPr b="1" lang="en" sz="1000">
                          <a:solidFill>
                            <a:schemeClr val="accent1"/>
                          </a:solidFill>
                        </a:rPr>
                        <a:t>[scope 1] </a:t>
                      </a:r>
                      <a:endParaRPr sz="700"/>
                    </a:p>
                  </a:txBody>
                  <a:tcPr marT="91425" marB="91425" marR="91425" marL="91425"/>
                </a:tc>
              </a:tr>
              <a:tr h="292975">
                <a:tc>
                  <a:txBody>
                    <a:bodyPr/>
                    <a:lstStyle/>
                    <a:p>
                      <a:pPr indent="0" lvl="0" marL="0" rtl="0" algn="l">
                        <a:spcBef>
                          <a:spcPts val="0"/>
                        </a:spcBef>
                        <a:spcAft>
                          <a:spcPts val="0"/>
                        </a:spcAft>
                        <a:buNone/>
                      </a:pPr>
                      <a:r>
                        <a:rPr lang="en" sz="700"/>
                        <a:t>Scope 2</a:t>
                      </a:r>
                      <a:endParaRPr sz="700"/>
                    </a:p>
                  </a:txBody>
                  <a:tcPr marT="91425" marB="91425" marR="91425" marL="91425"/>
                </a:tc>
                <a:tc>
                  <a:txBody>
                    <a:bodyPr/>
                    <a:lstStyle/>
                    <a:p>
                      <a:pPr indent="0" lvl="0" marL="0" rtl="0" algn="l">
                        <a:spcBef>
                          <a:spcPts val="0"/>
                        </a:spcBef>
                        <a:spcAft>
                          <a:spcPts val="0"/>
                        </a:spcAft>
                        <a:buNone/>
                      </a:pPr>
                      <a:r>
                        <a:rPr b="1" lang="en" sz="1000">
                          <a:solidFill>
                            <a:schemeClr val="accent1"/>
                          </a:solidFill>
                        </a:rPr>
                        <a:t>[scope 2]</a:t>
                      </a:r>
                      <a:endParaRPr sz="700"/>
                    </a:p>
                  </a:txBody>
                  <a:tcPr marT="91425" marB="91425" marR="91425" marL="91425"/>
                </a:tc>
              </a:tr>
              <a:tr h="292975">
                <a:tc>
                  <a:txBody>
                    <a:bodyPr/>
                    <a:lstStyle/>
                    <a:p>
                      <a:pPr indent="0" lvl="0" marL="0" rtl="0" algn="l">
                        <a:spcBef>
                          <a:spcPts val="0"/>
                        </a:spcBef>
                        <a:spcAft>
                          <a:spcPts val="0"/>
                        </a:spcAft>
                        <a:buNone/>
                      </a:pPr>
                      <a:r>
                        <a:rPr lang="en" sz="700"/>
                        <a:t>Scope 3</a:t>
                      </a:r>
                      <a:endParaRPr sz="700"/>
                    </a:p>
                  </a:txBody>
                  <a:tcPr marT="91425" marB="91425" marR="91425" marL="91425"/>
                </a:tc>
                <a:tc>
                  <a:txBody>
                    <a:bodyPr/>
                    <a:lstStyle/>
                    <a:p>
                      <a:pPr indent="0" lvl="0" marL="0" rtl="0" algn="l">
                        <a:spcBef>
                          <a:spcPts val="0"/>
                        </a:spcBef>
                        <a:spcAft>
                          <a:spcPts val="0"/>
                        </a:spcAft>
                        <a:buNone/>
                      </a:pPr>
                      <a:r>
                        <a:rPr b="1" lang="en" sz="1000">
                          <a:solidFill>
                            <a:schemeClr val="accent1"/>
                          </a:solidFill>
                        </a:rPr>
                        <a:t>[scope 3]</a:t>
                      </a:r>
                      <a:endParaRPr sz="700"/>
                    </a:p>
                  </a:txBody>
                  <a:tcPr marT="91425" marB="91425" marR="91425" marL="91425"/>
                </a:tc>
              </a:tr>
            </a:tbl>
          </a:graphicData>
        </a:graphic>
      </p:graphicFrame>
      <p:sp>
        <p:nvSpPr>
          <p:cNvPr id="94" name="Google Shape;94;p16"/>
          <p:cNvSpPr txBox="1"/>
          <p:nvPr/>
        </p:nvSpPr>
        <p:spPr>
          <a:xfrm>
            <a:off x="542775" y="1657525"/>
            <a:ext cx="2849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t>CO₂ emissions (metric tons)</a:t>
            </a:r>
            <a:endParaRPr sz="1200"/>
          </a:p>
        </p:txBody>
      </p:sp>
      <p:sp>
        <p:nvSpPr>
          <p:cNvPr id="95" name="Google Shape;95;p16"/>
          <p:cNvSpPr txBox="1"/>
          <p:nvPr/>
        </p:nvSpPr>
        <p:spPr>
          <a:xfrm>
            <a:off x="466575" y="3042075"/>
            <a:ext cx="317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Scope 1 covers direct emissions from burning fuels in company assets like vehicles, generators, boilers, and air conditioners. Scope 2 accounts for indirect emissions from purchased energy for heating, cooling, steam, and electricity. I.e. everything that can be found on the electricity and gas bill. Scope 3 includes other indirect emissions not in Scope 2, such as those from purchased goods and services, capital goods, transportation, distribution, and business travel.</a:t>
            </a:r>
            <a:endParaRPr sz="600"/>
          </a:p>
        </p:txBody>
      </p:sp>
      <p:sp>
        <p:nvSpPr>
          <p:cNvPr id="96" name="Google Shape;96;p16"/>
          <p:cNvSpPr txBox="1"/>
          <p:nvPr/>
        </p:nvSpPr>
        <p:spPr>
          <a:xfrm>
            <a:off x="3971000" y="1657525"/>
            <a:ext cx="3389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t>Energy usage</a:t>
            </a:r>
            <a:endParaRPr sz="1200"/>
          </a:p>
        </p:txBody>
      </p:sp>
      <p:sp>
        <p:nvSpPr>
          <p:cNvPr id="97" name="Google Shape;97;p16"/>
          <p:cNvSpPr/>
          <p:nvPr/>
        </p:nvSpPr>
        <p:spPr>
          <a:xfrm>
            <a:off x="4524050" y="2008350"/>
            <a:ext cx="598800" cy="5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8" name="Google Shape;98;p16"/>
          <p:cNvSpPr/>
          <p:nvPr/>
        </p:nvSpPr>
        <p:spPr>
          <a:xfrm>
            <a:off x="5816150" y="2008350"/>
            <a:ext cx="598800" cy="5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9" name="Google Shape;99;p16"/>
          <p:cNvSpPr txBox="1"/>
          <p:nvPr/>
        </p:nvSpPr>
        <p:spPr>
          <a:xfrm>
            <a:off x="4123850" y="2481575"/>
            <a:ext cx="1399200" cy="615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t>Natural gas (MWh)</a:t>
            </a:r>
            <a:endParaRPr sz="800"/>
          </a:p>
        </p:txBody>
      </p:sp>
      <p:sp>
        <p:nvSpPr>
          <p:cNvPr id="100" name="Google Shape;100;p16"/>
          <p:cNvSpPr txBox="1"/>
          <p:nvPr/>
        </p:nvSpPr>
        <p:spPr>
          <a:xfrm>
            <a:off x="5415950" y="2467577"/>
            <a:ext cx="1399200" cy="615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t>% of total energy usage from renewable sources</a:t>
            </a:r>
            <a:endParaRPr sz="800"/>
          </a:p>
        </p:txBody>
      </p:sp>
      <p:sp>
        <p:nvSpPr>
          <p:cNvPr id="101" name="Google Shape;101;p16"/>
          <p:cNvSpPr txBox="1"/>
          <p:nvPr/>
        </p:nvSpPr>
        <p:spPr>
          <a:xfrm>
            <a:off x="4429550" y="2175450"/>
            <a:ext cx="787800" cy="26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rPr>
              <a:t>[mwh gas]</a:t>
            </a:r>
            <a:endParaRPr b="1" sz="1000">
              <a:solidFill>
                <a:schemeClr val="accent1"/>
              </a:solidFill>
            </a:endParaRPr>
          </a:p>
        </p:txBody>
      </p:sp>
      <p:sp>
        <p:nvSpPr>
          <p:cNvPr id="102" name="Google Shape;102;p16"/>
          <p:cNvSpPr txBox="1"/>
          <p:nvPr/>
        </p:nvSpPr>
        <p:spPr>
          <a:xfrm>
            <a:off x="5721650" y="2175450"/>
            <a:ext cx="787800" cy="26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rPr>
              <a:t>[% renew]</a:t>
            </a:r>
            <a:endParaRPr b="1" sz="1000">
              <a:solidFill>
                <a:schemeClr val="accent1"/>
              </a:solidFill>
            </a:endParaRPr>
          </a:p>
        </p:txBody>
      </p:sp>
      <p:sp>
        <p:nvSpPr>
          <p:cNvPr id="103" name="Google Shape;103;p16"/>
          <p:cNvSpPr/>
          <p:nvPr/>
        </p:nvSpPr>
        <p:spPr>
          <a:xfrm>
            <a:off x="542775" y="3737775"/>
            <a:ext cx="4611600" cy="8790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chemeClr val="accent1"/>
                </a:solidFill>
              </a:rPr>
              <a:t>[Paragraph of text between 0 and 1000 characters]</a:t>
            </a:r>
            <a:endParaRPr b="1" sz="800">
              <a:solidFill>
                <a:schemeClr val="accent1"/>
              </a:solidFill>
            </a:endParaRPr>
          </a:p>
        </p:txBody>
      </p:sp>
      <p:sp>
        <p:nvSpPr>
          <p:cNvPr id="104" name="Google Shape;104;p16"/>
          <p:cNvSpPr txBox="1"/>
          <p:nvPr/>
        </p:nvSpPr>
        <p:spPr>
          <a:xfrm>
            <a:off x="661850" y="1181875"/>
            <a:ext cx="67926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Addressing our contribution to climate change is a critical sustainability priority. This section outlines our greenhouse gas (GHG) emissions footprint across Scopes 1, 2, and 3, as well as our overall energy usage. We report this data to transparently manage our impacts, track reduction progress, and identify opportunities to transition to low-carbon operations through energy efficiency, renewable power, and other decarbonization initiatives.</a:t>
            </a:r>
            <a:endParaRPr sz="800"/>
          </a:p>
          <a:p>
            <a:pPr indent="0" lvl="0" marL="0" rtl="0" algn="l">
              <a:spcBef>
                <a:spcPts val="0"/>
              </a:spcBef>
              <a:spcAft>
                <a:spcPts val="0"/>
              </a:spcAft>
              <a:buNone/>
            </a:pPr>
            <a:r>
              <a:t/>
            </a:r>
            <a:endParaRPr/>
          </a:p>
        </p:txBody>
      </p:sp>
      <p:sp>
        <p:nvSpPr>
          <p:cNvPr id="105" name="Google Shape;105;p16"/>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106" name="Google Shape;106;p16"/>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07" name="Google Shape;107;p16"/>
          <p:cNvSpPr/>
          <p:nvPr/>
        </p:nvSpPr>
        <p:spPr>
          <a:xfrm>
            <a:off x="3728475" y="3090638"/>
            <a:ext cx="1425900" cy="615600"/>
          </a:xfrm>
          <a:prstGeom prst="wedgeRectCallout">
            <a:avLst>
              <a:gd fmla="val -83689" name="adj1"/>
              <a:gd fmla="val -117607"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These are numbers between 0 and say 1.000.000</a:t>
            </a:r>
            <a:endParaRPr sz="900"/>
          </a:p>
        </p:txBody>
      </p:sp>
      <p:sp>
        <p:nvSpPr>
          <p:cNvPr id="108" name="Google Shape;108;p16"/>
          <p:cNvSpPr/>
          <p:nvPr/>
        </p:nvSpPr>
        <p:spPr>
          <a:xfrm>
            <a:off x="5480925" y="3297788"/>
            <a:ext cx="1425900" cy="615600"/>
          </a:xfrm>
          <a:prstGeom prst="wedgeRectCallout">
            <a:avLst>
              <a:gd fmla="val -80297" name="adj1"/>
              <a:gd fmla="val -184858"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a:t>
            </a:r>
            <a:r>
              <a:rPr lang="en" sz="900"/>
              <a:t> number between 0 and say 999.999</a:t>
            </a:r>
            <a:endParaRPr sz="900"/>
          </a:p>
        </p:txBody>
      </p:sp>
      <p:sp>
        <p:nvSpPr>
          <p:cNvPr id="109" name="Google Shape;109;p16"/>
          <p:cNvSpPr/>
          <p:nvPr/>
        </p:nvSpPr>
        <p:spPr>
          <a:xfrm>
            <a:off x="7111700" y="3165363"/>
            <a:ext cx="1425900" cy="615600"/>
          </a:xfrm>
          <a:prstGeom prst="wedgeRectCallout">
            <a:avLst>
              <a:gd fmla="val -80297" name="adj1"/>
              <a:gd fmla="val -184858"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 percentage between 0% and 100%</a:t>
            </a:r>
            <a:endParaRPr sz="9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7"/>
          <p:cNvSpPr/>
          <p:nvPr/>
        </p:nvSpPr>
        <p:spPr>
          <a:xfrm>
            <a:off x="377450" y="2077075"/>
            <a:ext cx="2085000" cy="13044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7"/>
          <p:cNvSpPr/>
          <p:nvPr/>
        </p:nvSpPr>
        <p:spPr>
          <a:xfrm>
            <a:off x="2618875" y="2077075"/>
            <a:ext cx="3043800" cy="13044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7"/>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7"/>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18" name="Google Shape;118;p17"/>
          <p:cNvSpPr txBox="1"/>
          <p:nvPr/>
        </p:nvSpPr>
        <p:spPr>
          <a:xfrm>
            <a:off x="542775" y="8762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Resources</a:t>
            </a:r>
            <a:endParaRPr/>
          </a:p>
        </p:txBody>
      </p:sp>
      <p:sp>
        <p:nvSpPr>
          <p:cNvPr id="119" name="Google Shape;119;p17"/>
          <p:cNvSpPr txBox="1"/>
          <p:nvPr/>
        </p:nvSpPr>
        <p:spPr>
          <a:xfrm>
            <a:off x="847775" y="2045413"/>
            <a:ext cx="1221000" cy="369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t>Water </a:t>
            </a:r>
            <a:r>
              <a:rPr lang="en" sz="1200"/>
              <a:t>usage</a:t>
            </a:r>
            <a:endParaRPr sz="1200"/>
          </a:p>
        </p:txBody>
      </p:sp>
      <p:sp>
        <p:nvSpPr>
          <p:cNvPr id="120" name="Google Shape;120;p17"/>
          <p:cNvSpPr/>
          <p:nvPr/>
        </p:nvSpPr>
        <p:spPr>
          <a:xfrm>
            <a:off x="1158875" y="2399050"/>
            <a:ext cx="598800" cy="5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17"/>
          <p:cNvSpPr txBox="1"/>
          <p:nvPr/>
        </p:nvSpPr>
        <p:spPr>
          <a:xfrm>
            <a:off x="758675" y="2872275"/>
            <a:ext cx="1399200" cy="615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t>m3 water from municipal sources</a:t>
            </a:r>
            <a:endParaRPr sz="800"/>
          </a:p>
        </p:txBody>
      </p:sp>
      <p:sp>
        <p:nvSpPr>
          <p:cNvPr id="122" name="Google Shape;122;p17"/>
          <p:cNvSpPr txBox="1"/>
          <p:nvPr/>
        </p:nvSpPr>
        <p:spPr>
          <a:xfrm>
            <a:off x="1064375" y="2566150"/>
            <a:ext cx="787800" cy="26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rPr>
              <a:t>[m3 water]</a:t>
            </a:r>
            <a:endParaRPr b="1" sz="1000">
              <a:solidFill>
                <a:schemeClr val="accent1"/>
              </a:solidFill>
            </a:endParaRPr>
          </a:p>
        </p:txBody>
      </p:sp>
      <p:sp>
        <p:nvSpPr>
          <p:cNvPr id="123" name="Google Shape;123;p17"/>
          <p:cNvSpPr txBox="1"/>
          <p:nvPr/>
        </p:nvSpPr>
        <p:spPr>
          <a:xfrm>
            <a:off x="3546175" y="2045413"/>
            <a:ext cx="1221000" cy="369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t>Circularity</a:t>
            </a:r>
            <a:endParaRPr sz="1200"/>
          </a:p>
        </p:txBody>
      </p:sp>
      <p:sp>
        <p:nvSpPr>
          <p:cNvPr id="124" name="Google Shape;124;p17"/>
          <p:cNvSpPr/>
          <p:nvPr/>
        </p:nvSpPr>
        <p:spPr>
          <a:xfrm>
            <a:off x="3019075" y="2399050"/>
            <a:ext cx="598800" cy="5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17"/>
          <p:cNvSpPr txBox="1"/>
          <p:nvPr/>
        </p:nvSpPr>
        <p:spPr>
          <a:xfrm>
            <a:off x="2618875" y="2872275"/>
            <a:ext cx="1399200" cy="615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t>Metric tons of hazardous waste</a:t>
            </a:r>
            <a:endParaRPr sz="800"/>
          </a:p>
        </p:txBody>
      </p:sp>
      <p:sp>
        <p:nvSpPr>
          <p:cNvPr id="126" name="Google Shape;126;p17"/>
          <p:cNvSpPr txBox="1"/>
          <p:nvPr/>
        </p:nvSpPr>
        <p:spPr>
          <a:xfrm>
            <a:off x="2924575" y="2566150"/>
            <a:ext cx="787800" cy="26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rPr>
              <a:t>[waste]</a:t>
            </a:r>
            <a:endParaRPr b="1" sz="1000">
              <a:solidFill>
                <a:schemeClr val="accent1"/>
              </a:solidFill>
            </a:endParaRPr>
          </a:p>
        </p:txBody>
      </p:sp>
      <p:sp>
        <p:nvSpPr>
          <p:cNvPr id="127" name="Google Shape;127;p17"/>
          <p:cNvSpPr/>
          <p:nvPr/>
        </p:nvSpPr>
        <p:spPr>
          <a:xfrm>
            <a:off x="4698663" y="2399050"/>
            <a:ext cx="598800" cy="5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8" name="Google Shape;128;p17"/>
          <p:cNvSpPr txBox="1"/>
          <p:nvPr/>
        </p:nvSpPr>
        <p:spPr>
          <a:xfrm>
            <a:off x="4298463" y="2872275"/>
            <a:ext cx="1399200" cy="615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t>% recycled materials</a:t>
            </a:r>
            <a:endParaRPr sz="800"/>
          </a:p>
        </p:txBody>
      </p:sp>
      <p:sp>
        <p:nvSpPr>
          <p:cNvPr id="129" name="Google Shape;129;p17"/>
          <p:cNvSpPr txBox="1"/>
          <p:nvPr/>
        </p:nvSpPr>
        <p:spPr>
          <a:xfrm>
            <a:off x="4604163" y="2566150"/>
            <a:ext cx="787800" cy="264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rPr>
              <a:t>[% rec]</a:t>
            </a:r>
            <a:endParaRPr b="1" sz="1000">
              <a:solidFill>
                <a:schemeClr val="accent1"/>
              </a:solidFill>
            </a:endParaRPr>
          </a:p>
        </p:txBody>
      </p:sp>
      <p:sp>
        <p:nvSpPr>
          <p:cNvPr id="130" name="Google Shape;130;p17"/>
          <p:cNvSpPr/>
          <p:nvPr/>
        </p:nvSpPr>
        <p:spPr>
          <a:xfrm>
            <a:off x="542775" y="3737775"/>
            <a:ext cx="4611600" cy="8790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p:txBody>
      </p:sp>
      <p:sp>
        <p:nvSpPr>
          <p:cNvPr id="131" name="Google Shape;131;p17"/>
          <p:cNvSpPr txBox="1"/>
          <p:nvPr/>
        </p:nvSpPr>
        <p:spPr>
          <a:xfrm>
            <a:off x="661850" y="1181875"/>
            <a:ext cx="6792600" cy="89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As a responsible business, we aim to sustainably manage our use of natural resources. This section details our water usage and circular economy efforts to minimize waste, increase recycling, and mitigate hazardous materials. We track this data to conserve resources, support circular systems, and reduce our environmental footprint across our operations and value chain. Our commitment to stewarding resources carefully considers relevant ecological impacts so we can uphold our social license to operate.</a:t>
            </a:r>
            <a:endParaRPr sz="800"/>
          </a:p>
          <a:p>
            <a:pPr indent="0" lvl="0" marL="0" rtl="0" algn="l">
              <a:spcBef>
                <a:spcPts val="0"/>
              </a:spcBef>
              <a:spcAft>
                <a:spcPts val="0"/>
              </a:spcAft>
              <a:buNone/>
            </a:pPr>
            <a:r>
              <a:t/>
            </a:r>
            <a:endParaRPr/>
          </a:p>
        </p:txBody>
      </p:sp>
      <p:sp>
        <p:nvSpPr>
          <p:cNvPr id="132" name="Google Shape;132;p17"/>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133" name="Google Shape;133;p17"/>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34" name="Google Shape;134;p17"/>
          <p:cNvSpPr/>
          <p:nvPr/>
        </p:nvSpPr>
        <p:spPr>
          <a:xfrm>
            <a:off x="1131725" y="3322225"/>
            <a:ext cx="1425900" cy="400200"/>
          </a:xfrm>
          <a:prstGeom prst="wedgeRectCallout">
            <a:avLst>
              <a:gd fmla="val 6520" name="adj1"/>
              <a:gd fmla="val -66267"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a:t>
            </a:r>
            <a:r>
              <a:rPr lang="en" sz="900"/>
              <a:t> numbers between 0 and say 1.000.000</a:t>
            </a:r>
            <a:endParaRPr sz="900"/>
          </a:p>
        </p:txBody>
      </p:sp>
      <p:sp>
        <p:nvSpPr>
          <p:cNvPr id="135" name="Google Shape;135;p17"/>
          <p:cNvSpPr/>
          <p:nvPr/>
        </p:nvSpPr>
        <p:spPr>
          <a:xfrm>
            <a:off x="2808125" y="3322225"/>
            <a:ext cx="1425900" cy="400200"/>
          </a:xfrm>
          <a:prstGeom prst="wedgeRectCallout">
            <a:avLst>
              <a:gd fmla="val 6520" name="adj1"/>
              <a:gd fmla="val -66267"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 numbers between 0 and say 1.000.000</a:t>
            </a:r>
            <a:endParaRPr sz="900"/>
          </a:p>
        </p:txBody>
      </p:sp>
      <p:sp>
        <p:nvSpPr>
          <p:cNvPr id="136" name="Google Shape;136;p17"/>
          <p:cNvSpPr/>
          <p:nvPr/>
        </p:nvSpPr>
        <p:spPr>
          <a:xfrm>
            <a:off x="4969825" y="3322225"/>
            <a:ext cx="1093200" cy="400200"/>
          </a:xfrm>
          <a:prstGeom prst="wedgeRectCallout">
            <a:avLst>
              <a:gd fmla="val 6520" name="adj1"/>
              <a:gd fmla="val -66267"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 % between 0% and 100%</a:t>
            </a:r>
            <a:endParaRPr sz="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8"/>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2" name="Google Shape;142;p18"/>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43" name="Google Shape;143;p18"/>
          <p:cNvSpPr txBox="1"/>
          <p:nvPr/>
        </p:nvSpPr>
        <p:spPr>
          <a:xfrm>
            <a:off x="542775" y="8762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People</a:t>
            </a:r>
            <a:endParaRPr/>
          </a:p>
        </p:txBody>
      </p:sp>
      <p:graphicFrame>
        <p:nvGraphicFramePr>
          <p:cNvPr id="144" name="Google Shape;144;p18"/>
          <p:cNvGraphicFramePr/>
          <p:nvPr/>
        </p:nvGraphicFramePr>
        <p:xfrm>
          <a:off x="542775" y="2591125"/>
          <a:ext cx="3000000" cy="3000000"/>
        </p:xfrm>
        <a:graphic>
          <a:graphicData uri="http://schemas.openxmlformats.org/drawingml/2006/table">
            <a:tbl>
              <a:tblPr>
                <a:noFill/>
                <a:tableStyleId>{58CFAA60-F5AC-485E-9377-A04066BA992A}</a:tableStyleId>
              </a:tblPr>
              <a:tblGrid>
                <a:gridCol w="2450525"/>
                <a:gridCol w="644875"/>
              </a:tblGrid>
              <a:tr h="292975">
                <a:tc>
                  <a:txBody>
                    <a:bodyPr/>
                    <a:lstStyle/>
                    <a:p>
                      <a:pPr indent="0" lvl="0" marL="0" rtl="0" algn="l">
                        <a:spcBef>
                          <a:spcPts val="0"/>
                        </a:spcBef>
                        <a:spcAft>
                          <a:spcPts val="0"/>
                        </a:spcAft>
                        <a:buNone/>
                      </a:pPr>
                      <a:r>
                        <a:rPr lang="en" sz="700"/>
                        <a:t>% women and minorities on board and management team</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b="1" sz="700">
                        <a:solidFill>
                          <a:schemeClr val="accent1"/>
                        </a:solidFill>
                      </a:endParaRPr>
                    </a:p>
                  </a:txBody>
                  <a:tcPr marT="91425" marB="91425" marR="91425" marL="91425"/>
                </a:tc>
              </a:tr>
              <a:tr h="292975">
                <a:tc>
                  <a:txBody>
                    <a:bodyPr/>
                    <a:lstStyle/>
                    <a:p>
                      <a:pPr indent="0" lvl="0" marL="0" rtl="0" algn="l">
                        <a:spcBef>
                          <a:spcPts val="0"/>
                        </a:spcBef>
                        <a:spcAft>
                          <a:spcPts val="0"/>
                        </a:spcAft>
                        <a:buNone/>
                      </a:pPr>
                      <a:r>
                        <a:rPr lang="en" sz="700"/>
                        <a:t>Gender pay gap ratio (men:women)</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92975">
                <a:tc>
                  <a:txBody>
                    <a:bodyPr/>
                    <a:lstStyle/>
                    <a:p>
                      <a:pPr indent="0" lvl="0" marL="0" rtl="0" algn="l">
                        <a:spcBef>
                          <a:spcPts val="0"/>
                        </a:spcBef>
                        <a:spcAft>
                          <a:spcPts val="0"/>
                        </a:spcAft>
                        <a:buNone/>
                      </a:pPr>
                      <a:r>
                        <a:rPr lang="en" sz="700"/>
                        <a:t>Entry level wage to local living wage ratio</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92975">
                <a:tc>
                  <a:txBody>
                    <a:bodyPr/>
                    <a:lstStyle/>
                    <a:p>
                      <a:pPr indent="0" lvl="0" marL="0" rtl="0" algn="l">
                        <a:spcBef>
                          <a:spcPts val="0"/>
                        </a:spcBef>
                        <a:spcAft>
                          <a:spcPts val="0"/>
                        </a:spcAft>
                        <a:buNone/>
                      </a:pPr>
                      <a:r>
                        <a:rPr lang="en" sz="700"/>
                        <a:t>Average number of training hours per employee</a:t>
                      </a:r>
                      <a:endParaRPr sz="7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700">
                          <a:solidFill>
                            <a:schemeClr val="accent1"/>
                          </a:solidFill>
                        </a:rPr>
                        <a:t>[input]</a:t>
                      </a:r>
                      <a:endParaRPr b="1" sz="700">
                        <a:solidFill>
                          <a:schemeClr val="accent1"/>
                        </a:solidFill>
                      </a:endParaRPr>
                    </a:p>
                    <a:p>
                      <a:pPr indent="0" lvl="0" marL="0" rtl="0" algn="l">
                        <a:spcBef>
                          <a:spcPts val="0"/>
                        </a:spcBef>
                        <a:spcAft>
                          <a:spcPts val="0"/>
                        </a:spcAft>
                        <a:buNone/>
                      </a:pPr>
                      <a:r>
                        <a:t/>
                      </a:r>
                      <a:endParaRPr sz="700"/>
                    </a:p>
                  </a:txBody>
                  <a:tcPr marT="91425" marB="91425" marR="91425" marL="91425"/>
                </a:tc>
              </a:tr>
              <a:tr h="292975">
                <a:tc>
                  <a:txBody>
                    <a:bodyPr/>
                    <a:lstStyle/>
                    <a:p>
                      <a:pPr indent="0" lvl="0" marL="0" rtl="0" algn="l">
                        <a:spcBef>
                          <a:spcPts val="0"/>
                        </a:spcBef>
                        <a:spcAft>
                          <a:spcPts val="0"/>
                        </a:spcAft>
                        <a:buNone/>
                      </a:pPr>
                      <a:r>
                        <a:rPr lang="en" sz="700"/>
                        <a:t>Work-related fatalities / injuries at company sites</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92975">
                <a:tc>
                  <a:txBody>
                    <a:bodyPr/>
                    <a:lstStyle/>
                    <a:p>
                      <a:pPr indent="0" lvl="0" marL="0" rtl="0" algn="l">
                        <a:spcBef>
                          <a:spcPts val="0"/>
                        </a:spcBef>
                        <a:spcAft>
                          <a:spcPts val="0"/>
                        </a:spcAft>
                        <a:buNone/>
                      </a:pPr>
                      <a:r>
                        <a:rPr lang="en" sz="700"/>
                        <a:t>% employees covered by collective bargaining agreement</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145" name="Google Shape;145;p18"/>
          <p:cNvSpPr txBox="1"/>
          <p:nvPr/>
        </p:nvSpPr>
        <p:spPr>
          <a:xfrm>
            <a:off x="542775" y="2190925"/>
            <a:ext cx="2849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t>Key metrics</a:t>
            </a:r>
            <a:endParaRPr sz="1200"/>
          </a:p>
        </p:txBody>
      </p:sp>
      <p:sp>
        <p:nvSpPr>
          <p:cNvPr id="146" name="Google Shape;146;p18"/>
          <p:cNvSpPr/>
          <p:nvPr/>
        </p:nvSpPr>
        <p:spPr>
          <a:xfrm>
            <a:off x="4197450" y="2535425"/>
            <a:ext cx="2509200" cy="19644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p:txBody>
      </p:sp>
      <p:sp>
        <p:nvSpPr>
          <p:cNvPr id="147" name="Google Shape;147;p18"/>
          <p:cNvSpPr txBox="1"/>
          <p:nvPr/>
        </p:nvSpPr>
        <p:spPr>
          <a:xfrm>
            <a:off x="661850" y="1181875"/>
            <a:ext cx="6792600" cy="89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Our employees are central to our identity and success as a business. This section outlines our commitment to foster a diverse, equitable workplace where all people feel valued, safe and empowered to reach their full potential. We report on demographics, inclusion initiatives, health and safety, training, and development programs. By tracking this data, we can cultivate talent, prevent risks, uphold ethical labor practices, and ensure our workforce thrives in an environment of belonging, care and purpose.</a:t>
            </a:r>
            <a:endParaRPr sz="800"/>
          </a:p>
          <a:p>
            <a:pPr indent="0" lvl="0" marL="0" rtl="0" algn="l">
              <a:spcBef>
                <a:spcPts val="0"/>
              </a:spcBef>
              <a:spcAft>
                <a:spcPts val="0"/>
              </a:spcAft>
              <a:buNone/>
            </a:pPr>
            <a:r>
              <a:t/>
            </a:r>
            <a:endParaRPr/>
          </a:p>
        </p:txBody>
      </p:sp>
      <p:sp>
        <p:nvSpPr>
          <p:cNvPr id="148" name="Google Shape;148;p18"/>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149" name="Google Shape;149;p18"/>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50" name="Google Shape;150;p18"/>
          <p:cNvSpPr/>
          <p:nvPr/>
        </p:nvSpPr>
        <p:spPr>
          <a:xfrm>
            <a:off x="2500600" y="1989875"/>
            <a:ext cx="1425900" cy="400200"/>
          </a:xfrm>
          <a:prstGeom prst="wedgeRectCallout">
            <a:avLst>
              <a:gd fmla="val 19491" name="adj1"/>
              <a:gd fmla="val 128661"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All of these are no more than 7 characters</a:t>
            </a:r>
            <a:endParaRPr sz="9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9"/>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6" name="Google Shape;156;p19"/>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57" name="Google Shape;157;p19"/>
          <p:cNvSpPr txBox="1"/>
          <p:nvPr/>
        </p:nvSpPr>
        <p:spPr>
          <a:xfrm>
            <a:off x="542775" y="8762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Integrity</a:t>
            </a:r>
            <a:endParaRPr/>
          </a:p>
        </p:txBody>
      </p:sp>
      <p:sp>
        <p:nvSpPr>
          <p:cNvPr id="158" name="Google Shape;158;p19"/>
          <p:cNvSpPr txBox="1"/>
          <p:nvPr/>
        </p:nvSpPr>
        <p:spPr>
          <a:xfrm>
            <a:off x="661850" y="1181875"/>
            <a:ext cx="67926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Upholding uncompromising integrity and ethics is foundational to our success. This section outlines our formal code of conduct governing anti-bribery, ethical business practices, corruption prevention, and responsible procurement through screening suppliers for ESG risks. Tracking this data reinforces our commitment to transparency, compliance, and acting ethically in all business dealings.</a:t>
            </a:r>
            <a:endParaRPr sz="800"/>
          </a:p>
          <a:p>
            <a:pPr indent="0" lvl="0" marL="0" rtl="0" algn="l">
              <a:spcBef>
                <a:spcPts val="0"/>
              </a:spcBef>
              <a:spcAft>
                <a:spcPts val="0"/>
              </a:spcAft>
              <a:buNone/>
            </a:pPr>
            <a:r>
              <a:t/>
            </a:r>
            <a:endParaRPr/>
          </a:p>
        </p:txBody>
      </p:sp>
      <p:graphicFrame>
        <p:nvGraphicFramePr>
          <p:cNvPr id="159" name="Google Shape;159;p19"/>
          <p:cNvGraphicFramePr/>
          <p:nvPr/>
        </p:nvGraphicFramePr>
        <p:xfrm>
          <a:off x="542775" y="2362525"/>
          <a:ext cx="3000000" cy="3000000"/>
        </p:xfrm>
        <a:graphic>
          <a:graphicData uri="http://schemas.openxmlformats.org/drawingml/2006/table">
            <a:tbl>
              <a:tblPr>
                <a:noFill/>
                <a:tableStyleId>{58CFAA60-F5AC-485E-9377-A04066BA992A}</a:tableStyleId>
              </a:tblPr>
              <a:tblGrid>
                <a:gridCol w="2193800"/>
                <a:gridCol w="901600"/>
              </a:tblGrid>
              <a:tr h="292975">
                <a:tc>
                  <a:txBody>
                    <a:bodyPr/>
                    <a:lstStyle/>
                    <a:p>
                      <a:pPr indent="0" lvl="0" marL="0" rtl="0" algn="l">
                        <a:spcBef>
                          <a:spcPts val="0"/>
                        </a:spcBef>
                        <a:spcAft>
                          <a:spcPts val="0"/>
                        </a:spcAft>
                        <a:buNone/>
                      </a:pPr>
                      <a:r>
                        <a:rPr lang="en" sz="700"/>
                        <a:t>Formal code of conduct in place</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92975">
                <a:tc>
                  <a:txBody>
                    <a:bodyPr/>
                    <a:lstStyle/>
                    <a:p>
                      <a:pPr indent="0" lvl="0" marL="0" rtl="0" algn="l">
                        <a:spcBef>
                          <a:spcPts val="0"/>
                        </a:spcBef>
                        <a:spcAft>
                          <a:spcPts val="0"/>
                        </a:spcAft>
                        <a:buNone/>
                      </a:pPr>
                      <a:r>
                        <a:rPr lang="en" sz="700"/>
                        <a:t>Total number of confirmed corruption or financial fraud cases</a:t>
                      </a:r>
                      <a:endParaRPr sz="7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700">
                          <a:solidFill>
                            <a:schemeClr val="accent1"/>
                          </a:solidFill>
                        </a:rPr>
                        <a:t>[input]</a:t>
                      </a:r>
                      <a:endParaRPr b="1" sz="700">
                        <a:solidFill>
                          <a:schemeClr val="accent1"/>
                        </a:solidFill>
                      </a:endParaRPr>
                    </a:p>
                    <a:p>
                      <a:pPr indent="0" lvl="0" marL="0" rtl="0" algn="l">
                        <a:spcBef>
                          <a:spcPts val="0"/>
                        </a:spcBef>
                        <a:spcAft>
                          <a:spcPts val="0"/>
                        </a:spcAft>
                        <a:buNone/>
                      </a:pPr>
                      <a:r>
                        <a:t/>
                      </a:r>
                      <a:endParaRPr sz="700"/>
                    </a:p>
                  </a:txBody>
                  <a:tcPr marT="91425" marB="91425" marR="91425" marL="91425"/>
                </a:tc>
              </a:tr>
              <a:tr h="292975">
                <a:tc>
                  <a:txBody>
                    <a:bodyPr/>
                    <a:lstStyle/>
                    <a:p>
                      <a:pPr indent="0" lvl="0" marL="0" rtl="0" algn="l">
                        <a:spcBef>
                          <a:spcPts val="0"/>
                        </a:spcBef>
                        <a:spcAft>
                          <a:spcPts val="0"/>
                        </a:spcAft>
                        <a:buNone/>
                      </a:pPr>
                      <a:r>
                        <a:rPr lang="en" sz="700"/>
                        <a:t>% of new suppliers screened for environmental, human rights, and labor standards compliance</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160" name="Google Shape;160;p19"/>
          <p:cNvSpPr txBox="1"/>
          <p:nvPr/>
        </p:nvSpPr>
        <p:spPr>
          <a:xfrm>
            <a:off x="542775" y="1962325"/>
            <a:ext cx="2849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t>Ethical business practices</a:t>
            </a:r>
            <a:endParaRPr sz="1200"/>
          </a:p>
        </p:txBody>
      </p:sp>
      <p:sp>
        <p:nvSpPr>
          <p:cNvPr id="161" name="Google Shape;161;p19"/>
          <p:cNvSpPr/>
          <p:nvPr/>
        </p:nvSpPr>
        <p:spPr>
          <a:xfrm>
            <a:off x="3774550" y="2331625"/>
            <a:ext cx="2509200" cy="23916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p:txBody>
      </p:sp>
      <p:sp>
        <p:nvSpPr>
          <p:cNvPr id="162" name="Google Shape;162;p19"/>
          <p:cNvSpPr/>
          <p:nvPr/>
        </p:nvSpPr>
        <p:spPr>
          <a:xfrm>
            <a:off x="542775" y="3672900"/>
            <a:ext cx="3052500" cy="10503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p:txBody>
      </p:sp>
      <p:sp>
        <p:nvSpPr>
          <p:cNvPr id="163" name="Google Shape;163;p19"/>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164" name="Google Shape;164;p19"/>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65" name="Google Shape;165;p19"/>
          <p:cNvSpPr/>
          <p:nvPr/>
        </p:nvSpPr>
        <p:spPr>
          <a:xfrm>
            <a:off x="2500600" y="1761275"/>
            <a:ext cx="1425900" cy="400200"/>
          </a:xfrm>
          <a:prstGeom prst="wedgeRectCallout">
            <a:avLst>
              <a:gd fmla="val 19491" name="adj1"/>
              <a:gd fmla="val 128661"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All of these are no more than 3 characters</a:t>
            </a:r>
            <a:endParaRPr sz="9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0"/>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0"/>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72" name="Google Shape;172;p20"/>
          <p:cNvSpPr txBox="1"/>
          <p:nvPr/>
        </p:nvSpPr>
        <p:spPr>
          <a:xfrm>
            <a:off x="542775" y="876200"/>
            <a:ext cx="42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Integrity</a:t>
            </a:r>
            <a:endParaRPr/>
          </a:p>
        </p:txBody>
      </p:sp>
      <p:sp>
        <p:nvSpPr>
          <p:cNvPr id="173" name="Google Shape;173;p20"/>
          <p:cNvSpPr txBox="1"/>
          <p:nvPr/>
        </p:nvSpPr>
        <p:spPr>
          <a:xfrm>
            <a:off x="661850" y="1181875"/>
            <a:ext cx="67926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Safeguarding data privacy and security is a top priority. This section summarizes our cyber risk assessments, audits, and tests to prevent data breaches, along with our commitment to responsibly participate in the political process through disclosed lobbying and contributions. Monitoring these metrics helps us continually strengthen our defenses and governance to uphold trust with stakeholders.</a:t>
            </a:r>
            <a:endParaRPr sz="800"/>
          </a:p>
          <a:p>
            <a:pPr indent="0" lvl="0" marL="0" rtl="0" algn="l">
              <a:spcBef>
                <a:spcPts val="0"/>
              </a:spcBef>
              <a:spcAft>
                <a:spcPts val="0"/>
              </a:spcAft>
              <a:buNone/>
            </a:pPr>
            <a:r>
              <a:t/>
            </a:r>
            <a:endParaRPr/>
          </a:p>
        </p:txBody>
      </p:sp>
      <p:graphicFrame>
        <p:nvGraphicFramePr>
          <p:cNvPr id="174" name="Google Shape;174;p20"/>
          <p:cNvGraphicFramePr/>
          <p:nvPr/>
        </p:nvGraphicFramePr>
        <p:xfrm>
          <a:off x="542775" y="2362525"/>
          <a:ext cx="3000000" cy="3000000"/>
        </p:xfrm>
        <a:graphic>
          <a:graphicData uri="http://schemas.openxmlformats.org/drawingml/2006/table">
            <a:tbl>
              <a:tblPr>
                <a:noFill/>
                <a:tableStyleId>{58CFAA60-F5AC-485E-9377-A04066BA992A}</a:tableStyleId>
              </a:tblPr>
              <a:tblGrid>
                <a:gridCol w="2406625"/>
                <a:gridCol w="688775"/>
              </a:tblGrid>
              <a:tr h="292975">
                <a:tc>
                  <a:txBody>
                    <a:bodyPr/>
                    <a:lstStyle/>
                    <a:p>
                      <a:pPr indent="0" lvl="0" marL="0" rtl="0" algn="l">
                        <a:spcBef>
                          <a:spcPts val="0"/>
                        </a:spcBef>
                        <a:spcAft>
                          <a:spcPts val="0"/>
                        </a:spcAft>
                        <a:buNone/>
                      </a:pPr>
                      <a:r>
                        <a:rPr lang="en" sz="700"/>
                        <a:t>Cybersecurity risk assessments, audits and tests conducted</a:t>
                      </a:r>
                      <a:endParaRPr sz="7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700">
                          <a:solidFill>
                            <a:schemeClr val="accent1"/>
                          </a:solidFill>
                        </a:rPr>
                        <a:t>[input]</a:t>
                      </a:r>
                      <a:endParaRPr b="1" sz="700">
                        <a:solidFill>
                          <a:schemeClr val="accent1"/>
                        </a:solidFill>
                      </a:endParaRPr>
                    </a:p>
                    <a:p>
                      <a:pPr indent="0" lvl="0" marL="0" rtl="0" algn="l">
                        <a:spcBef>
                          <a:spcPts val="0"/>
                        </a:spcBef>
                        <a:spcAft>
                          <a:spcPts val="0"/>
                        </a:spcAft>
                        <a:buNone/>
                      </a:pPr>
                      <a:r>
                        <a:t/>
                      </a:r>
                      <a:endParaRPr sz="700"/>
                    </a:p>
                  </a:txBody>
                  <a:tcPr marT="91425" marB="91425" marR="91425" marL="91425"/>
                </a:tc>
              </a:tr>
              <a:tr h="292975">
                <a:tc>
                  <a:txBody>
                    <a:bodyPr/>
                    <a:lstStyle/>
                    <a:p>
                      <a:pPr indent="0" lvl="0" marL="0" rtl="0" algn="l">
                        <a:spcBef>
                          <a:spcPts val="0"/>
                        </a:spcBef>
                        <a:spcAft>
                          <a:spcPts val="0"/>
                        </a:spcAft>
                        <a:buNone/>
                      </a:pPr>
                      <a:r>
                        <a:rPr lang="en" sz="700"/>
                        <a:t>Confirmed data breaches involving customer information</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r h="292975">
                <a:tc>
                  <a:txBody>
                    <a:bodyPr/>
                    <a:lstStyle/>
                    <a:p>
                      <a:pPr indent="0" lvl="0" marL="0" rtl="0" algn="l">
                        <a:spcBef>
                          <a:spcPts val="0"/>
                        </a:spcBef>
                        <a:spcAft>
                          <a:spcPts val="0"/>
                        </a:spcAft>
                        <a:buNone/>
                      </a:pPr>
                      <a:r>
                        <a:rPr lang="en" sz="700"/>
                        <a:t>Public disclosure of political lobbying and contributions</a:t>
                      </a:r>
                      <a:endParaRPr sz="700"/>
                    </a:p>
                  </a:txBody>
                  <a:tcPr marT="91425" marB="91425" marR="91425" marL="91425"/>
                </a:tc>
                <a:tc>
                  <a:txBody>
                    <a:bodyPr/>
                    <a:lstStyle/>
                    <a:p>
                      <a:pPr indent="0" lvl="0" marL="0" rtl="0" algn="l">
                        <a:spcBef>
                          <a:spcPts val="0"/>
                        </a:spcBef>
                        <a:spcAft>
                          <a:spcPts val="0"/>
                        </a:spcAft>
                        <a:buNone/>
                      </a:pPr>
                      <a:r>
                        <a:rPr b="1" lang="en" sz="700">
                          <a:solidFill>
                            <a:schemeClr val="accent1"/>
                          </a:solidFill>
                        </a:rPr>
                        <a:t>[input]</a:t>
                      </a:r>
                      <a:endParaRPr sz="700"/>
                    </a:p>
                  </a:txBody>
                  <a:tcPr marT="91425" marB="91425" marR="91425" marL="91425"/>
                </a:tc>
              </a:tr>
            </a:tbl>
          </a:graphicData>
        </a:graphic>
      </p:graphicFrame>
      <p:sp>
        <p:nvSpPr>
          <p:cNvPr id="175" name="Google Shape;175;p20"/>
          <p:cNvSpPr txBox="1"/>
          <p:nvPr/>
        </p:nvSpPr>
        <p:spPr>
          <a:xfrm>
            <a:off x="542775" y="1962325"/>
            <a:ext cx="3052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t>Digital citizenship &amp; the political process</a:t>
            </a:r>
            <a:endParaRPr sz="1200"/>
          </a:p>
        </p:txBody>
      </p:sp>
      <p:sp>
        <p:nvSpPr>
          <p:cNvPr id="176" name="Google Shape;176;p20"/>
          <p:cNvSpPr/>
          <p:nvPr/>
        </p:nvSpPr>
        <p:spPr>
          <a:xfrm>
            <a:off x="3774550" y="3672925"/>
            <a:ext cx="2509200" cy="10503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p:txBody>
      </p:sp>
      <p:sp>
        <p:nvSpPr>
          <p:cNvPr id="177" name="Google Shape;177;p20"/>
          <p:cNvSpPr/>
          <p:nvPr/>
        </p:nvSpPr>
        <p:spPr>
          <a:xfrm>
            <a:off x="542775" y="3672900"/>
            <a:ext cx="3052500" cy="10503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p:txBody>
      </p:sp>
      <p:sp>
        <p:nvSpPr>
          <p:cNvPr id="178" name="Google Shape;178;p20"/>
          <p:cNvSpPr/>
          <p:nvPr/>
        </p:nvSpPr>
        <p:spPr>
          <a:xfrm>
            <a:off x="3774550" y="2328450"/>
            <a:ext cx="2509200" cy="1050300"/>
          </a:xfrm>
          <a:prstGeom prst="roundRect">
            <a:avLst>
              <a:gd fmla="val 4087" name="adj"/>
            </a:avLst>
          </a:prstGeom>
          <a:solidFill>
            <a:srgbClr val="C9DAF8"/>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00">
                <a:solidFill>
                  <a:schemeClr val="accent1"/>
                </a:solidFill>
              </a:rPr>
              <a:t>[Paragraph of text between 0 and 1000 characters]</a:t>
            </a:r>
            <a:endParaRPr b="1" sz="800">
              <a:solidFill>
                <a:schemeClr val="accent1"/>
              </a:solidFill>
            </a:endParaRPr>
          </a:p>
          <a:p>
            <a:pPr indent="0" lvl="0" marL="0" rtl="0" algn="ctr">
              <a:spcBef>
                <a:spcPts val="0"/>
              </a:spcBef>
              <a:spcAft>
                <a:spcPts val="0"/>
              </a:spcAft>
              <a:buNone/>
            </a:pPr>
            <a:r>
              <a:t/>
            </a:r>
            <a:endParaRPr b="1" sz="800">
              <a:solidFill>
                <a:schemeClr val="accent1"/>
              </a:solidFill>
            </a:endParaRPr>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a:p>
            <a:pPr indent="0" lvl="0" marL="0" rtl="0" algn="ctr">
              <a:spcBef>
                <a:spcPts val="0"/>
              </a:spcBef>
              <a:spcAft>
                <a:spcPts val="0"/>
              </a:spcAft>
              <a:buNone/>
            </a:pPr>
            <a:r>
              <a:t/>
            </a:r>
            <a:endParaRPr sz="800"/>
          </a:p>
        </p:txBody>
      </p:sp>
      <p:sp>
        <p:nvSpPr>
          <p:cNvPr id="179" name="Google Shape;179;p20"/>
          <p:cNvSpPr txBox="1"/>
          <p:nvPr/>
        </p:nvSpPr>
        <p:spPr>
          <a:xfrm>
            <a:off x="146300" y="115675"/>
            <a:ext cx="1425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accent1"/>
                </a:solidFill>
              </a:rPr>
              <a:t>[client logo] </a:t>
            </a:r>
            <a:endParaRPr b="1">
              <a:solidFill>
                <a:schemeClr val="accent1"/>
              </a:solidFill>
            </a:endParaRPr>
          </a:p>
        </p:txBody>
      </p:sp>
      <p:sp>
        <p:nvSpPr>
          <p:cNvPr id="180" name="Google Shape;180;p20"/>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81" name="Google Shape;181;p20"/>
          <p:cNvSpPr/>
          <p:nvPr/>
        </p:nvSpPr>
        <p:spPr>
          <a:xfrm>
            <a:off x="3723450" y="1782425"/>
            <a:ext cx="1425900" cy="400200"/>
          </a:xfrm>
          <a:prstGeom prst="wedgeRectCallout">
            <a:avLst>
              <a:gd fmla="val -72670" name="adj1"/>
              <a:gd fmla="val 11057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All of these are no more than 3 characters</a:t>
            </a:r>
            <a:endParaRPr sz="9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1"/>
          <p:cNvSpPr/>
          <p:nvPr/>
        </p:nvSpPr>
        <p:spPr>
          <a:xfrm flipH="1">
            <a:off x="6283750" y="250225"/>
            <a:ext cx="2755200" cy="4758000"/>
          </a:xfrm>
          <a:prstGeom prst="rtTriangle">
            <a:avLst/>
          </a:prstGeom>
          <a:solidFill>
            <a:srgbClr val="D9D9D9"/>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21"/>
          <p:cNvSpPr txBox="1"/>
          <p:nvPr/>
        </p:nvSpPr>
        <p:spPr>
          <a:xfrm>
            <a:off x="6939100" y="4129725"/>
            <a:ext cx="2219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illustration</a:t>
            </a:r>
            <a:endParaRPr/>
          </a:p>
        </p:txBody>
      </p:sp>
      <p:sp>
        <p:nvSpPr>
          <p:cNvPr id="188" name="Google Shape;188;p21"/>
          <p:cNvSpPr txBox="1"/>
          <p:nvPr/>
        </p:nvSpPr>
        <p:spPr>
          <a:xfrm>
            <a:off x="661850" y="1181875"/>
            <a:ext cx="47052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accent1"/>
                </a:solidFill>
              </a:rPr>
              <a:t>[date]</a:t>
            </a:r>
            <a:endParaRPr b="1" sz="800">
              <a:solidFill>
                <a:schemeClr val="accent1"/>
              </a:solidFill>
            </a:endParaRPr>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As an independent advisory, TerraMark provided guidance in the preparation of this ESG report for </a:t>
            </a:r>
            <a:r>
              <a:rPr b="1" lang="en" sz="800">
                <a:solidFill>
                  <a:schemeClr val="accent1"/>
                </a:solidFill>
              </a:rPr>
              <a:t>[business name]                   .</a:t>
            </a:r>
            <a:r>
              <a:rPr lang="en" sz="800"/>
              <a:t>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The company applied the recommendations of major reporting frameworks, adhered to best practices in ESG reporting and defined appropriate data collection procedures, all in line with TerraMark's recommended approach. </a:t>
            </a:r>
            <a:r>
              <a:rPr lang="en" sz="800">
                <a:solidFill>
                  <a:schemeClr val="dk1"/>
                </a:solidFill>
              </a:rPr>
              <a:t>While no specific details were verified, the overall assessment confirms the process reflects a genuine commitment to comprehensive, thoughtful, and transparent disclosure across key sustainability focus areas.</a:t>
            </a:r>
            <a:r>
              <a:rPr lang="en" sz="800"/>
              <a:t>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The report aims to deliver balanced, transparent representations of policies, programs, metrics, and results related to environmental, social, and governance topics. We view this as a valuable resource for stakeholders and encourage continuous progress towards ambitious, science-based sustainability goals guided by inclusiveness, accountability, and innovation.</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W.M. Vink, LLM</a:t>
            </a:r>
            <a:endParaRPr sz="800"/>
          </a:p>
          <a:p>
            <a:pPr indent="0" lvl="0" marL="0" rtl="0" algn="l">
              <a:spcBef>
                <a:spcPts val="0"/>
              </a:spcBef>
              <a:spcAft>
                <a:spcPts val="0"/>
              </a:spcAft>
              <a:buNone/>
            </a:pPr>
            <a:r>
              <a:rPr lang="en" sz="800"/>
              <a:t>TerraMark</a:t>
            </a:r>
            <a:endParaRPr/>
          </a:p>
        </p:txBody>
      </p:sp>
      <p:pic>
        <p:nvPicPr>
          <p:cNvPr id="189" name="Google Shape;189;p21"/>
          <p:cNvPicPr preferRelativeResize="0"/>
          <p:nvPr/>
        </p:nvPicPr>
        <p:blipFill>
          <a:blip r:embed="rId3">
            <a:alphaModFix/>
          </a:blip>
          <a:stretch>
            <a:fillRect/>
          </a:stretch>
        </p:blipFill>
        <p:spPr>
          <a:xfrm>
            <a:off x="474775" y="396448"/>
            <a:ext cx="1705151" cy="224675"/>
          </a:xfrm>
          <a:prstGeom prst="rect">
            <a:avLst/>
          </a:prstGeom>
          <a:noFill/>
          <a:ln>
            <a:noFill/>
          </a:ln>
        </p:spPr>
      </p:pic>
      <p:sp>
        <p:nvSpPr>
          <p:cNvPr id="190" name="Google Shape;190;p21"/>
          <p:cNvSpPr txBox="1"/>
          <p:nvPr/>
        </p:nvSpPr>
        <p:spPr>
          <a:xfrm>
            <a:off x="788100" y="4770050"/>
            <a:ext cx="4544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accent1"/>
                </a:solidFill>
              </a:rPr>
              <a:t>[reporting period]</a:t>
            </a:r>
            <a:r>
              <a:rPr lang="en" sz="800">
                <a:solidFill>
                  <a:srgbClr val="999999"/>
                </a:solidFill>
              </a:rPr>
              <a:t> Environmental, Social, and Governance Report | </a:t>
            </a:r>
            <a:r>
              <a:rPr lang="en" sz="800">
                <a:solidFill>
                  <a:schemeClr val="accent1"/>
                </a:solidFill>
              </a:rPr>
              <a:t>[business name]</a:t>
            </a:r>
            <a:endParaRPr>
              <a:solidFill>
                <a:schemeClr val="accent1"/>
              </a:solidFill>
            </a:endParaRPr>
          </a:p>
        </p:txBody>
      </p:sp>
      <p:sp>
        <p:nvSpPr>
          <p:cNvPr id="191" name="Google Shape;191;p21"/>
          <p:cNvSpPr/>
          <p:nvPr/>
        </p:nvSpPr>
        <p:spPr>
          <a:xfrm>
            <a:off x="1149200" y="3501850"/>
            <a:ext cx="1125600" cy="224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signature</a:t>
            </a:r>
            <a:endParaRPr/>
          </a:p>
        </p:txBody>
      </p:sp>
      <p:sp>
        <p:nvSpPr>
          <p:cNvPr id="192" name="Google Shape;192;p21"/>
          <p:cNvSpPr/>
          <p:nvPr/>
        </p:nvSpPr>
        <p:spPr>
          <a:xfrm>
            <a:off x="5603350" y="396450"/>
            <a:ext cx="1745400" cy="751800"/>
          </a:xfrm>
          <a:prstGeom prst="wedgeRectCallout">
            <a:avLst>
              <a:gd fmla="val -72670" name="adj1"/>
              <a:gd fmla="val 11057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900"/>
              <a:t>Please note this slide has a slightly different design because it doesn’t have the client logo. Instead, it has the TerraMark logo.</a:t>
            </a:r>
            <a:endParaRPr sz="9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